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2" r:id="rId9"/>
    <p:sldId id="264" r:id="rId10"/>
    <p:sldId id="265" r:id="rId11"/>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62" autoAdjust="0"/>
  </p:normalViewPr>
  <p:slideViewPr>
    <p:cSldViewPr>
      <p:cViewPr varScale="1">
        <p:scale>
          <a:sx n="100" d="100"/>
          <a:sy n="100" d="100"/>
        </p:scale>
        <p:origin x="1536" y="78"/>
      </p:cViewPr>
      <p:guideLst>
        <p:guide orient="horz" pos="2160"/>
        <p:guide pos="2880"/>
      </p:guideLst>
    </p:cSldViewPr>
  </p:slideViewPr>
  <p:outlineViewPr>
    <p:cViewPr>
      <p:scale>
        <a:sx n="33" d="100"/>
        <a:sy n="33" d="100"/>
      </p:scale>
      <p:origin x="36" y="28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p:txBody>
          <a:bodyPr/>
          <a:lstStyle/>
          <a:p>
            <a:fld id="{BCFB47DB-ED15-4639-BA30-9A3C129F8E58}" type="datetimeFigureOut">
              <a:rPr lang="bg-BG" smtClean="0"/>
              <a:t>4.12.2020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E9438F3-3A2D-49F9-900F-F002D3764A43}" type="slidenum">
              <a:rPr lang="bg-BG" smtClean="0"/>
              <a:t>‹#›</a:t>
            </a:fld>
            <a:endParaRPr lang="bg-BG"/>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bg-BG" smtClean="0"/>
              <a:t>Редакт. стил загл. образец</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BCFB47DB-ED15-4639-BA30-9A3C129F8E58}" type="datetimeFigureOut">
              <a:rPr lang="bg-BG" smtClean="0"/>
              <a:t>4.12.2020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E9438F3-3A2D-49F9-900F-F002D3764A43}" type="slidenum">
              <a:rPr lang="bg-BG" smtClean="0"/>
              <a:t>‹#›</a:t>
            </a:fld>
            <a:endParaRPr lang="bg-BG"/>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bg-BG" smtClean="0"/>
              <a:t>Редакт. стил загл. образец</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CFB47DB-ED15-4639-BA30-9A3C129F8E58}" type="datetimeFigureOut">
              <a:rPr lang="bg-BG" smtClean="0"/>
              <a:t>4.12.2020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E9438F3-3A2D-49F9-900F-F002D3764A43}" type="slidenum">
              <a:rPr lang="bg-BG" smtClean="0"/>
              <a:t>‹#›</a:t>
            </a:fld>
            <a:endParaRPr lang="bg-BG"/>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FB47DB-ED15-4639-BA30-9A3C129F8E58}" type="datetimeFigureOut">
              <a:rPr lang="bg-BG" smtClean="0"/>
              <a:t>4.12.2020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E9438F3-3A2D-49F9-900F-F002D3764A43}" type="slidenum">
              <a:rPr lang="bg-BG" smtClean="0"/>
              <a:t>‹#›</a:t>
            </a:fld>
            <a:endParaRPr lang="bg-BG"/>
          </a:p>
        </p:txBody>
      </p:sp>
      <p:sp>
        <p:nvSpPr>
          <p:cNvPr id="8" name="Title 7"/>
          <p:cNvSpPr>
            <a:spLocks noGrp="1"/>
          </p:cNvSpPr>
          <p:nvPr>
            <p:ph type="title"/>
          </p:nvPr>
        </p:nvSpPr>
        <p:spPr/>
        <p:txBody>
          <a:bodyPr/>
          <a:lstStyle/>
          <a:p>
            <a:r>
              <a:rPr lang="bg-BG" smtClean="0"/>
              <a:t>Редакт. стил загл. образец</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CFB47DB-ED15-4639-BA30-9A3C129F8E58}" type="datetimeFigureOut">
              <a:rPr lang="bg-BG" smtClean="0"/>
              <a:t>4.12.2020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E9438F3-3A2D-49F9-900F-F002D3764A43}" type="slidenum">
              <a:rPr lang="bg-BG" smtClean="0"/>
              <a:t>‹#›</a:t>
            </a:fld>
            <a:endParaRPr lang="bg-BG"/>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FB47DB-ED15-4639-BA30-9A3C129F8E58}" type="datetimeFigureOut">
              <a:rPr lang="bg-BG" smtClean="0"/>
              <a:t>4.12.2020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2E9438F3-3A2D-49F9-900F-F002D3764A43}" type="slidenum">
              <a:rPr lang="bg-BG" smtClean="0"/>
              <a:t>‹#›</a:t>
            </a:fld>
            <a:endParaRPr lang="bg-BG"/>
          </a:p>
        </p:txBody>
      </p:sp>
      <p:sp>
        <p:nvSpPr>
          <p:cNvPr id="8" name="Title 7"/>
          <p:cNvSpPr>
            <a:spLocks noGrp="1"/>
          </p:cNvSpPr>
          <p:nvPr>
            <p:ph type="title"/>
          </p:nvPr>
        </p:nvSpPr>
        <p:spPr/>
        <p:txBody>
          <a:bodyPr/>
          <a:lstStyle/>
          <a:p>
            <a:r>
              <a:rPr lang="bg-BG" smtClean="0"/>
              <a:t>Редакт. стил загл. образец</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BCFB47DB-ED15-4639-BA30-9A3C129F8E58}" type="datetimeFigureOut">
              <a:rPr lang="bg-BG" smtClean="0"/>
              <a:t>4.12.2020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2E9438F3-3A2D-49F9-900F-F002D3764A43}" type="slidenum">
              <a:rPr lang="bg-BG" smtClean="0"/>
              <a:t>‹#›</a:t>
            </a:fld>
            <a:endParaRPr lang="bg-BG"/>
          </a:p>
        </p:txBody>
      </p:sp>
      <p:sp>
        <p:nvSpPr>
          <p:cNvPr id="10" name="Title 9"/>
          <p:cNvSpPr>
            <a:spLocks noGrp="1"/>
          </p:cNvSpPr>
          <p:nvPr>
            <p:ph type="title"/>
          </p:nvPr>
        </p:nvSpPr>
        <p:spPr/>
        <p:txBody>
          <a:bodyPr/>
          <a:lstStyle/>
          <a:p>
            <a:r>
              <a:rPr lang="bg-BG" smtClean="0"/>
              <a:t>Редакт. стил загл. образец</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BCFB47DB-ED15-4639-BA30-9A3C129F8E58}" type="datetimeFigureOut">
              <a:rPr lang="bg-BG" smtClean="0"/>
              <a:t>4.12.2020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2E9438F3-3A2D-49F9-900F-F002D3764A43}" type="slidenum">
              <a:rPr lang="bg-BG" smtClean="0"/>
              <a:t>‹#›</a:t>
            </a:fld>
            <a:endParaRPr lang="bg-BG"/>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B47DB-ED15-4639-BA30-9A3C129F8E58}" type="datetimeFigureOut">
              <a:rPr lang="bg-BG" smtClean="0"/>
              <a:t>4.12.2020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2E9438F3-3A2D-49F9-900F-F002D3764A43}" type="slidenum">
              <a:rPr lang="bg-BG" smtClean="0"/>
              <a:t>‹#›</a:t>
            </a:fld>
            <a:endParaRPr lang="bg-BG"/>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bg-BG" smtClean="0"/>
              <a:t>Редакт. стил загл. образец</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CFB47DB-ED15-4639-BA30-9A3C129F8E58}" type="datetimeFigureOut">
              <a:rPr lang="bg-BG" smtClean="0"/>
              <a:t>4.12.2020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2E9438F3-3A2D-49F9-900F-F002D3764A43}" type="slidenum">
              <a:rPr lang="bg-BG" smtClean="0"/>
              <a:t>‹#›</a:t>
            </a:fld>
            <a:endParaRPr lang="bg-BG"/>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CFB47DB-ED15-4639-BA30-9A3C129F8E58}" type="datetimeFigureOut">
              <a:rPr lang="bg-BG" smtClean="0"/>
              <a:t>4.12.2020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2E9438F3-3A2D-49F9-900F-F002D3764A43}" type="slidenum">
              <a:rPr lang="bg-BG" smtClean="0"/>
              <a:t>‹#›</a:t>
            </a:fld>
            <a:endParaRPr lang="bg-BG"/>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bg-BG" smtClean="0"/>
              <a:t>Редакт. стил загл. образец</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CFB47DB-ED15-4639-BA30-9A3C129F8E58}" type="datetimeFigureOut">
              <a:rPr lang="bg-BG" smtClean="0"/>
              <a:t>4.12.2020 г.</a:t>
            </a:fld>
            <a:endParaRPr lang="bg-BG"/>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bg-BG"/>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E9438F3-3A2D-49F9-900F-F002D3764A43}" type="slidenum">
              <a:rPr lang="bg-BG" smtClean="0"/>
              <a:t>‹#›</a:t>
            </a:fld>
            <a:endParaRPr lang="bg-B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лавие 2"/>
          <p:cNvSpPr>
            <a:spLocks noGrp="1"/>
          </p:cNvSpPr>
          <p:nvPr>
            <p:ph type="subTitle" idx="1"/>
          </p:nvPr>
        </p:nvSpPr>
        <p:spPr/>
        <p:txBody>
          <a:bodyPr/>
          <a:lstStyle/>
          <a:p>
            <a:endParaRPr lang="bg-BG" dirty="0"/>
          </a:p>
        </p:txBody>
      </p:sp>
      <p:sp>
        <p:nvSpPr>
          <p:cNvPr id="2" name="Заглавие 1"/>
          <p:cNvSpPr>
            <a:spLocks noGrp="1"/>
          </p:cNvSpPr>
          <p:nvPr>
            <p:ph type="ctrTitle"/>
          </p:nvPr>
        </p:nvSpPr>
        <p:spPr>
          <a:xfrm>
            <a:off x="685800" y="116632"/>
            <a:ext cx="7772400" cy="3672408"/>
          </a:xfrm>
        </p:spPr>
        <p:txBody>
          <a:bodyPr/>
          <a:lstStyle/>
          <a:p>
            <a:pPr marL="182880" indent="0">
              <a:buNone/>
            </a:pPr>
            <a:r>
              <a:rPr lang="bg-BG" sz="4000" dirty="0" smtClean="0"/>
              <a:t>   ,,Дядовата </a:t>
            </a:r>
            <a:r>
              <a:rPr lang="bg-BG" sz="4000" dirty="0" err="1" smtClean="0"/>
              <a:t>ръкавичка</a:t>
            </a:r>
            <a:r>
              <a:rPr lang="bg-BG" sz="4000" dirty="0" smtClean="0"/>
              <a:t>,, </a:t>
            </a:r>
            <a:br>
              <a:rPr lang="bg-BG" sz="4000" dirty="0" smtClean="0"/>
            </a:br>
            <a:r>
              <a:rPr lang="bg-BG" sz="4000" dirty="0"/>
              <a:t> </a:t>
            </a:r>
            <a:r>
              <a:rPr lang="bg-BG" sz="4000" dirty="0" smtClean="0"/>
              <a:t>                 ООД           </a:t>
            </a:r>
            <a:br>
              <a:rPr lang="bg-BG" sz="4000" dirty="0" smtClean="0"/>
            </a:br>
            <a:r>
              <a:rPr lang="bg-BG" sz="4000" dirty="0" smtClean="0"/>
              <a:t>            представя:</a:t>
            </a:r>
            <a:endParaRPr lang="bg-BG" sz="4000"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206005"/>
            <a:ext cx="8064896" cy="4651995"/>
          </a:xfrm>
          <a:prstGeom prst="rect">
            <a:avLst/>
          </a:prstGeom>
        </p:spPr>
      </p:pic>
    </p:spTree>
    <p:extLst>
      <p:ext uri="{BB962C8B-B14F-4D97-AF65-F5344CB8AC3E}">
        <p14:creationId xmlns:p14="http://schemas.microsoft.com/office/powerpoint/2010/main" val="2098184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a:xfrm>
            <a:off x="1793289" y="5517232"/>
            <a:ext cx="6512511" cy="648072"/>
          </a:xfrm>
        </p:spPr>
        <p:txBody>
          <a:bodyPr/>
          <a:lstStyle/>
          <a:p>
            <a:pPr marL="0" indent="0">
              <a:buNone/>
            </a:pPr>
            <a:r>
              <a:rPr lang="bg-BG" dirty="0" smtClean="0"/>
              <a:t>КРАЙ :)            </a:t>
            </a:r>
            <a:endParaRPr lang="bg-BG" dirty="0"/>
          </a:p>
        </p:txBody>
      </p:sp>
      <p:pic>
        <p:nvPicPr>
          <p:cNvPr id="5" name="Картина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60648"/>
            <a:ext cx="5966817" cy="4680520"/>
          </a:xfrm>
          <a:prstGeom prst="rect">
            <a:avLst/>
          </a:prstGeom>
        </p:spPr>
      </p:pic>
    </p:spTree>
    <p:extLst>
      <p:ext uri="{BB962C8B-B14F-4D97-AF65-F5344CB8AC3E}">
        <p14:creationId xmlns:p14="http://schemas.microsoft.com/office/powerpoint/2010/main" val="369286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sp>
        <p:nvSpPr>
          <p:cNvPr id="3" name="Контейнер за съдържание 2"/>
          <p:cNvSpPr>
            <a:spLocks noGrp="1"/>
          </p:cNvSpPr>
          <p:nvPr>
            <p:ph sz="quarter" idx="13"/>
          </p:nvPr>
        </p:nvSpPr>
        <p:spPr/>
        <p:txBody>
          <a:bodyPr/>
          <a:lstStyle/>
          <a:p>
            <a:pPr marL="0" indent="0">
              <a:buNone/>
            </a:pPr>
            <a:r>
              <a:rPr lang="bg-BG" dirty="0" smtClean="0"/>
              <a:t> ,,</a:t>
            </a:r>
            <a:r>
              <a:rPr lang="bg-BG" sz="2000" dirty="0" smtClean="0"/>
              <a:t>Имало едно време</a:t>
            </a:r>
            <a:r>
              <a:rPr lang="en-US" sz="2000" dirty="0" smtClean="0"/>
              <a:t>,,</a:t>
            </a:r>
            <a:r>
              <a:rPr lang="bg-BG" sz="2000" dirty="0" smtClean="0"/>
              <a:t> нали така започват всички приказки, така ще започне и тази, но в нея героите ще бъдат чудновати и различни, а приказката… </a:t>
            </a:r>
            <a:r>
              <a:rPr lang="bg-BG" sz="2000" dirty="0" err="1" smtClean="0"/>
              <a:t>ах</a:t>
            </a:r>
            <a:r>
              <a:rPr lang="bg-BG" sz="2000" dirty="0" smtClean="0"/>
              <a:t>, приказката нека вече започне:</a:t>
            </a:r>
            <a:endParaRPr lang="bg-BG" sz="2000"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37" y="2276872"/>
            <a:ext cx="8024419" cy="4320481"/>
          </a:xfrm>
          <a:prstGeom prst="rect">
            <a:avLst/>
          </a:prstGeom>
        </p:spPr>
      </p:pic>
    </p:spTree>
    <p:extLst>
      <p:ext uri="{BB962C8B-B14F-4D97-AF65-F5344CB8AC3E}">
        <p14:creationId xmlns:p14="http://schemas.microsoft.com/office/powerpoint/2010/main" val="806898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sp>
        <p:nvSpPr>
          <p:cNvPr id="3" name="Контейнер за съдържание 2"/>
          <p:cNvSpPr>
            <a:spLocks noGrp="1"/>
          </p:cNvSpPr>
          <p:nvPr>
            <p:ph sz="quarter" idx="13"/>
          </p:nvPr>
        </p:nvSpPr>
        <p:spPr>
          <a:xfrm>
            <a:off x="457200" y="908721"/>
            <a:ext cx="8363272" cy="2592288"/>
          </a:xfrm>
        </p:spPr>
        <p:txBody>
          <a:bodyPr>
            <a:normAutofit/>
          </a:bodyPr>
          <a:lstStyle/>
          <a:p>
            <a:pPr marL="45720" indent="0">
              <a:buNone/>
            </a:pPr>
            <a:r>
              <a:rPr lang="bg-BG" sz="1600" dirty="0" smtClean="0"/>
              <a:t>   Тръгнал Дядо Пенчо от Златица към големия град, в който всяка година се организирало голямо мото състезание. Екипиран с нужната екипировка, той яхнал мотора и </a:t>
            </a:r>
            <a:r>
              <a:rPr lang="bg-BG" sz="1600" dirty="0" err="1" smtClean="0"/>
              <a:t>отпрашил</a:t>
            </a:r>
            <a:r>
              <a:rPr lang="bg-BG" sz="1600" dirty="0" smtClean="0"/>
              <a:t> към града. На един завой, гумата му се подхлъзнала и той се търколил в една </a:t>
            </a:r>
            <a:r>
              <a:rPr lang="bg-BG" sz="1600" dirty="0" err="1" smtClean="0"/>
              <a:t>отбивка</a:t>
            </a:r>
            <a:r>
              <a:rPr lang="bg-BG" sz="1600" dirty="0" smtClean="0"/>
              <a:t>. </a:t>
            </a:r>
          </a:p>
          <a:p>
            <a:pPr marL="45720" indent="0">
              <a:buNone/>
            </a:pPr>
            <a:r>
              <a:rPr lang="bg-BG" sz="1600" dirty="0" smtClean="0"/>
              <a:t>  Изправил се и леко замаян от падането, изобщо не забелязал, че </a:t>
            </a:r>
            <a:r>
              <a:rPr lang="bg-BG" sz="1600" dirty="0" err="1" smtClean="0"/>
              <a:t>късметлийските</a:t>
            </a:r>
            <a:r>
              <a:rPr lang="bg-BG" sz="1600" dirty="0" smtClean="0"/>
              <a:t> му кожени ръкавици изхвърчали в храстите. Потупал се Дядо Пенчо, но след като установил, че няма нищо счупено, продължил по пътя</a:t>
            </a:r>
            <a:r>
              <a:rPr lang="bg-BG" sz="1600" dirty="0"/>
              <a:t>.</a:t>
            </a:r>
          </a:p>
        </p:txBody>
      </p:sp>
      <p:pic>
        <p:nvPicPr>
          <p:cNvPr id="5" name="Картина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398508"/>
            <a:ext cx="6567130" cy="3456384"/>
          </a:xfrm>
          <a:prstGeom prst="rect">
            <a:avLst/>
          </a:prstGeom>
        </p:spPr>
      </p:pic>
    </p:spTree>
    <p:extLst>
      <p:ext uri="{BB962C8B-B14F-4D97-AF65-F5344CB8AC3E}">
        <p14:creationId xmlns:p14="http://schemas.microsoft.com/office/powerpoint/2010/main" val="3572833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sp>
        <p:nvSpPr>
          <p:cNvPr id="3" name="Контейнер за съдържание 2"/>
          <p:cNvSpPr>
            <a:spLocks noGrp="1"/>
          </p:cNvSpPr>
          <p:nvPr>
            <p:ph sz="quarter" idx="13"/>
          </p:nvPr>
        </p:nvSpPr>
        <p:spPr>
          <a:xfrm>
            <a:off x="1043608" y="908720"/>
            <a:ext cx="6500192" cy="1800200"/>
          </a:xfrm>
        </p:spPr>
        <p:txBody>
          <a:bodyPr>
            <a:noAutofit/>
          </a:bodyPr>
          <a:lstStyle/>
          <a:p>
            <a:pPr marL="45720" indent="0">
              <a:buNone/>
            </a:pPr>
            <a:r>
              <a:rPr lang="bg-BG" sz="1800" dirty="0" smtClean="0"/>
              <a:t>  </a:t>
            </a:r>
            <a:r>
              <a:rPr lang="bg-BG" sz="1400" dirty="0" smtClean="0"/>
              <a:t>По това време от пазар се връщал </a:t>
            </a:r>
            <a:r>
              <a:rPr lang="bg-BG" sz="1400" dirty="0" err="1" smtClean="0"/>
              <a:t>Зайо</a:t>
            </a:r>
            <a:r>
              <a:rPr lang="bg-BG" sz="1400" dirty="0" smtClean="0"/>
              <a:t>, ядосан и възмутен, че зелето и морковите още били скъпи и той не можел с време да си направи туршията.   Както вървял и си мърморел под носа, той с е спънал в една купчинка на пътя. За пореден път се убедил в лошия си късмет, но какво било учудването му , когато видял, че всъщност това били чифт скъпи </a:t>
            </a:r>
            <a:r>
              <a:rPr lang="bg-BG" sz="1400" dirty="0"/>
              <a:t>к</a:t>
            </a:r>
            <a:r>
              <a:rPr lang="bg-BG" sz="1400" dirty="0" smtClean="0"/>
              <a:t>ожени ръкавици.</a:t>
            </a:r>
          </a:p>
          <a:p>
            <a:pPr marL="45720" indent="0">
              <a:buNone/>
            </a:pPr>
            <a:r>
              <a:rPr lang="bg-BG" sz="1400" dirty="0" smtClean="0"/>
              <a:t> Зарадвала се бедната заешка душа, за пръв път намирал нещо ценно, с което  да подпомогне бюджета си. И развеселен и щастлив, продължил по пътя си</a:t>
            </a:r>
            <a:endParaRPr lang="bg-BG" sz="1400"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344491"/>
            <a:ext cx="6624736" cy="3168352"/>
          </a:xfrm>
          <a:prstGeom prst="rect">
            <a:avLst/>
          </a:prstGeom>
        </p:spPr>
      </p:pic>
    </p:spTree>
    <p:extLst>
      <p:ext uri="{BB962C8B-B14F-4D97-AF65-F5344CB8AC3E}">
        <p14:creationId xmlns:p14="http://schemas.microsoft.com/office/powerpoint/2010/main" val="4214701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dirty="0"/>
          </a:p>
        </p:txBody>
      </p:sp>
      <p:sp>
        <p:nvSpPr>
          <p:cNvPr id="3" name="Контейнер за съдържание 2"/>
          <p:cNvSpPr>
            <a:spLocks noGrp="1"/>
          </p:cNvSpPr>
          <p:nvPr>
            <p:ph sz="quarter" idx="13"/>
          </p:nvPr>
        </p:nvSpPr>
        <p:spPr>
          <a:xfrm>
            <a:off x="1143000" y="260648"/>
            <a:ext cx="6400800" cy="3456384"/>
          </a:xfrm>
        </p:spPr>
        <p:txBody>
          <a:bodyPr>
            <a:normAutofit fontScale="85000" lnSpcReduction="10000"/>
          </a:bodyPr>
          <a:lstStyle/>
          <a:p>
            <a:pPr marL="0" indent="0">
              <a:buNone/>
            </a:pPr>
            <a:endParaRPr lang="bg-BG" dirty="0" smtClean="0"/>
          </a:p>
          <a:p>
            <a:pPr marL="0" indent="0">
              <a:buNone/>
            </a:pPr>
            <a:r>
              <a:rPr lang="bg-BG" dirty="0" smtClean="0"/>
              <a:t> </a:t>
            </a:r>
            <a:r>
              <a:rPr lang="bg-BG" sz="1900" dirty="0" smtClean="0">
                <a:latin typeface="Times New Roman" pitchFamily="18" charset="0"/>
                <a:cs typeface="Times New Roman" pitchFamily="18" charset="0"/>
              </a:rPr>
              <a:t>Надвечер прибирайки се към своя дом, среща Мишока, който бил тъжен.</a:t>
            </a:r>
            <a:endParaRPr lang="bg-BG" sz="1900" dirty="0">
              <a:latin typeface="Times New Roman" pitchFamily="18" charset="0"/>
              <a:cs typeface="Times New Roman" pitchFamily="18" charset="0"/>
            </a:endParaRPr>
          </a:p>
          <a:p>
            <a:pPr marL="0" indent="0">
              <a:buNone/>
            </a:pPr>
            <a:r>
              <a:rPr lang="bg-BG" sz="1900" dirty="0" smtClean="0">
                <a:latin typeface="Times New Roman" pitchFamily="18" charset="0"/>
                <a:cs typeface="Times New Roman" pitchFamily="18" charset="0"/>
              </a:rPr>
              <a:t>-Какво става с теб?-попитал го заекът.</a:t>
            </a:r>
          </a:p>
          <a:p>
            <a:pPr marL="0" indent="0">
              <a:buNone/>
            </a:pPr>
            <a:r>
              <a:rPr lang="bg-BG" sz="1900" dirty="0" smtClean="0">
                <a:latin typeface="Times New Roman" pitchFamily="18" charset="0"/>
                <a:cs typeface="Times New Roman" pitchFamily="18" charset="0"/>
              </a:rPr>
              <a:t>  -Ох, остави! Бях тръгнал днес до магазина да купя на сина си, който има рожден ден, едни кожени ръкавици за мотор. Знаеш го малкият, от дете все тези мотори са му в главата. Реших да го зарадвам, но се оказа, че са изчерпани като наличност. Сега ще бъде така разочарован…-затюхкал се Мишока.</a:t>
            </a:r>
          </a:p>
          <a:p>
            <a:pPr marL="0" indent="0">
              <a:buNone/>
            </a:pPr>
            <a:r>
              <a:rPr lang="bg-BG" sz="1900" dirty="0">
                <a:latin typeface="Times New Roman" pitchFamily="18" charset="0"/>
                <a:cs typeface="Times New Roman" pitchFamily="18" charset="0"/>
              </a:rPr>
              <a:t> </a:t>
            </a:r>
            <a:r>
              <a:rPr lang="bg-BG" sz="1900" dirty="0" smtClean="0">
                <a:latin typeface="Times New Roman" pitchFamily="18" charset="0"/>
                <a:cs typeface="Times New Roman" pitchFamily="18" charset="0"/>
              </a:rPr>
              <a:t> Замисли се заекът, трогнал се от сърце и душа, все пак какво значение има една туршия пред щастието в детските очи. И с готовност дал намерените ръкавици на Мишока. Безгранична била радостта му, както и тази на детето от получаването на мечтания подарък.</a:t>
            </a:r>
            <a:endParaRPr lang="bg-BG" sz="1900" dirty="0">
              <a:latin typeface="Times New Roman" pitchFamily="18" charset="0"/>
              <a:cs typeface="Times New Roman" pitchFamily="18" charset="0"/>
            </a:endParaRPr>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795251"/>
            <a:ext cx="7056784" cy="2736304"/>
          </a:xfrm>
          <a:prstGeom prst="rect">
            <a:avLst/>
          </a:prstGeom>
        </p:spPr>
      </p:pic>
    </p:spTree>
    <p:extLst>
      <p:ext uri="{BB962C8B-B14F-4D97-AF65-F5344CB8AC3E}">
        <p14:creationId xmlns:p14="http://schemas.microsoft.com/office/powerpoint/2010/main" val="3320121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4294967295"/>
          </p:nvPr>
        </p:nvSpPr>
        <p:spPr>
          <a:xfrm>
            <a:off x="971600" y="4076700"/>
            <a:ext cx="7200800" cy="2520950"/>
          </a:xfrm>
        </p:spPr>
        <p:txBody>
          <a:bodyPr>
            <a:normAutofit/>
          </a:bodyPr>
          <a:lstStyle/>
          <a:p>
            <a:pPr marL="45720" indent="0">
              <a:buNone/>
            </a:pPr>
            <a:r>
              <a:rPr lang="bg-BG" sz="1600" dirty="0" smtClean="0">
                <a:latin typeface="Times New Roman" pitchFamily="18" charset="0"/>
                <a:cs typeface="Times New Roman" pitchFamily="18" charset="0"/>
              </a:rPr>
              <a:t>  На другия ден малкото Мишле станало в ранни зори, облякло екипа си, сложило новите кожените ръкавици и едва дочакал да удари часа, за да тръгне към мотопистата. Там вече се била насъбрала доста голяма публика, след малко всички мотористи заели места на стартовата линия и чакали сигнала да тръгнат. </a:t>
            </a:r>
            <a:r>
              <a:rPr lang="bg-BG" sz="1600" dirty="0" err="1" smtClean="0">
                <a:latin typeface="Times New Roman" pitchFamily="18" charset="0"/>
                <a:cs typeface="Times New Roman" pitchFamily="18" charset="0"/>
              </a:rPr>
              <a:t>Мишочето</a:t>
            </a:r>
            <a:r>
              <a:rPr lang="bg-BG" sz="1600" dirty="0" smtClean="0">
                <a:latin typeface="Times New Roman" pitchFamily="18" charset="0"/>
                <a:cs typeface="Times New Roman" pitchFamily="18" charset="0"/>
              </a:rPr>
              <a:t> свалило ръкавиците и бурно </a:t>
            </a:r>
            <a:r>
              <a:rPr lang="bg-BG" sz="1600" dirty="0" err="1" smtClean="0">
                <a:latin typeface="Times New Roman" pitchFamily="18" charset="0"/>
                <a:cs typeface="Times New Roman" pitchFamily="18" charset="0"/>
              </a:rPr>
              <a:t>зааплодирало</a:t>
            </a:r>
            <a:r>
              <a:rPr lang="bg-BG" sz="1600" dirty="0" smtClean="0">
                <a:latin typeface="Times New Roman" pitchFamily="18" charset="0"/>
                <a:cs typeface="Times New Roman" pitchFamily="18" charset="0"/>
              </a:rPr>
              <a:t> своя фаворит. Какво било учудването му, когато сядайки отново на мястото си, не открило своите ръкавици. Тъга се изписала на лицето му, та нали това бе най-скъпият подарък от баща му и със сълзи на очите той тръгнал обратно за дома.</a:t>
            </a:r>
            <a:endParaRPr lang="bg-BG" sz="1600" dirty="0">
              <a:latin typeface="Times New Roman" pitchFamily="18" charset="0"/>
              <a:cs typeface="Times New Roman" pitchFamily="18" charset="0"/>
            </a:endParaRPr>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04664"/>
            <a:ext cx="6192688" cy="3240360"/>
          </a:xfrm>
          <a:prstGeom prst="rect">
            <a:avLst/>
          </a:prstGeom>
        </p:spPr>
      </p:pic>
    </p:spTree>
    <p:extLst>
      <p:ext uri="{BB962C8B-B14F-4D97-AF65-F5344CB8AC3E}">
        <p14:creationId xmlns:p14="http://schemas.microsoft.com/office/powerpoint/2010/main" val="2785453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367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одзаглавие 18"/>
          <p:cNvSpPr>
            <a:spLocks noGrp="1"/>
          </p:cNvSpPr>
          <p:nvPr>
            <p:ph type="subTitle" idx="1"/>
          </p:nvPr>
        </p:nvSpPr>
        <p:spPr/>
        <p:txBody>
          <a:bodyPr/>
          <a:lstStyle/>
          <a:p>
            <a:endParaRPr lang="bg-BG" dirty="0"/>
          </a:p>
        </p:txBody>
      </p:sp>
      <p:sp>
        <p:nvSpPr>
          <p:cNvPr id="18" name="Заглавие 17"/>
          <p:cNvSpPr>
            <a:spLocks noGrp="1"/>
          </p:cNvSpPr>
          <p:nvPr>
            <p:ph type="ctrTitle"/>
          </p:nvPr>
        </p:nvSpPr>
        <p:spPr>
          <a:xfrm>
            <a:off x="817581" y="548680"/>
            <a:ext cx="7175351" cy="5760640"/>
          </a:xfrm>
        </p:spPr>
        <p:txBody>
          <a:bodyPr/>
          <a:lstStyle/>
          <a:p>
            <a:pPr marL="182880" indent="0">
              <a:buNone/>
            </a:pPr>
            <a:r>
              <a:rPr lang="bg-BG" sz="1400" b="0" dirty="0" smtClean="0">
                <a:latin typeface="Times New Roman" pitchFamily="18" charset="0"/>
                <a:cs typeface="Times New Roman" pitchFamily="18" charset="0"/>
              </a:rPr>
              <a:t>- </a:t>
            </a:r>
            <a:r>
              <a:rPr lang="bg-BG" sz="1400" b="0" dirty="0" err="1" smtClean="0">
                <a:latin typeface="Times New Roman" pitchFamily="18" charset="0"/>
                <a:cs typeface="Times New Roman" pitchFamily="18" charset="0"/>
              </a:rPr>
              <a:t>Ех</a:t>
            </a:r>
            <a:r>
              <a:rPr lang="bg-BG" sz="1400" b="0" dirty="0" smtClean="0">
                <a:latin typeface="Times New Roman" pitchFamily="18" charset="0"/>
                <a:cs typeface="Times New Roman" pitchFamily="18" charset="0"/>
              </a:rPr>
              <a:t>, въздъхнал Мечока, разглеждайки новата находка в колата си. Гледай ти как лесно успях да открадна тези ръкавици от това разсеяно </a:t>
            </a:r>
            <a:r>
              <a:rPr lang="bg-BG" sz="1400" b="0" dirty="0" err="1" smtClean="0">
                <a:latin typeface="Times New Roman" pitchFamily="18" charset="0"/>
                <a:cs typeface="Times New Roman" pitchFamily="18" charset="0"/>
              </a:rPr>
              <a:t>Мишоче</a:t>
            </a:r>
            <a:r>
              <a:rPr lang="bg-BG" sz="1400" b="0" dirty="0" smtClean="0">
                <a:latin typeface="Times New Roman" pitchFamily="18" charset="0"/>
                <a:cs typeface="Times New Roman" pitchFamily="18" charset="0"/>
              </a:rPr>
              <a:t>. Нямам търпение довечера да ги покажа на Лиса, тя така обожава ръкавици, че вече има няколко гардероба с ръкавици.</a:t>
            </a:r>
            <a:br>
              <a:rPr lang="bg-BG" sz="1400" b="0" dirty="0" smtClean="0">
                <a:latin typeface="Times New Roman" pitchFamily="18" charset="0"/>
                <a:cs typeface="Times New Roman" pitchFamily="18" charset="0"/>
              </a:rPr>
            </a:br>
            <a:r>
              <a:rPr lang="bg-BG" sz="1400" b="0" dirty="0">
                <a:latin typeface="Times New Roman" pitchFamily="18" charset="0"/>
                <a:cs typeface="Times New Roman" pitchFamily="18" charset="0"/>
              </a:rPr>
              <a:t/>
            </a:r>
            <a:br>
              <a:rPr lang="bg-BG" sz="1400" b="0" dirty="0">
                <a:latin typeface="Times New Roman" pitchFamily="18" charset="0"/>
                <a:cs typeface="Times New Roman" pitchFamily="18" charset="0"/>
              </a:rPr>
            </a:br>
            <a:r>
              <a:rPr lang="bg-BG" sz="1400" b="0" dirty="0" smtClean="0">
                <a:latin typeface="Times New Roman" pitchFamily="18" charset="0"/>
                <a:cs typeface="Times New Roman" pitchFamily="18" charset="0"/>
              </a:rPr>
              <a:t>Така си мислеше Мечокът, карайки колата си в среднощната тишина.</a:t>
            </a:r>
            <a:br>
              <a:rPr lang="bg-BG" sz="1400" b="0" dirty="0" smtClean="0">
                <a:latin typeface="Times New Roman" pitchFamily="18" charset="0"/>
                <a:cs typeface="Times New Roman" pitchFamily="18" charset="0"/>
              </a:rPr>
            </a:br>
            <a:r>
              <a:rPr lang="bg-BG" sz="1400" b="0" dirty="0">
                <a:latin typeface="Times New Roman" pitchFamily="18" charset="0"/>
                <a:cs typeface="Times New Roman" pitchFamily="18" charset="0"/>
              </a:rPr>
              <a:t/>
            </a:r>
            <a:br>
              <a:rPr lang="bg-BG" sz="1400" b="0" dirty="0">
                <a:latin typeface="Times New Roman" pitchFamily="18" charset="0"/>
                <a:cs typeface="Times New Roman" pitchFamily="18" charset="0"/>
              </a:rPr>
            </a:br>
            <a:r>
              <a:rPr lang="bg-BG" sz="1400" b="0" dirty="0" smtClean="0">
                <a:latin typeface="Times New Roman" pitchFamily="18" charset="0"/>
                <a:cs typeface="Times New Roman" pitchFamily="18" charset="0"/>
              </a:rPr>
              <a:t>  Малко след </a:t>
            </a:r>
            <a:r>
              <a:rPr lang="bg-BG" sz="1400" b="0" dirty="0" err="1" smtClean="0">
                <a:latin typeface="Times New Roman" pitchFamily="18" charset="0"/>
                <a:cs typeface="Times New Roman" pitchFamily="18" charset="0"/>
              </a:rPr>
              <a:t>съзтезанието</a:t>
            </a:r>
            <a:r>
              <a:rPr lang="bg-BG" sz="1400" b="0" dirty="0" smtClean="0">
                <a:latin typeface="Times New Roman" pitchFamily="18" charset="0"/>
                <a:cs typeface="Times New Roman" pitchFamily="18" charset="0"/>
              </a:rPr>
              <a:t>, в полицията бил подаден сигнал, че ръкавиците на победителя дядо Пенчо, били изчезнали. А всъщност той смятал да организира благотворителен търг за нуждаещите се деца. Гръмнали медиите с призив ,,Който има информация за изчезналите ръкавици, да се обади на посочените </a:t>
            </a:r>
            <a:r>
              <a:rPr lang="bg-BG" sz="1400" b="0" dirty="0" err="1" smtClean="0">
                <a:latin typeface="Times New Roman" pitchFamily="18" charset="0"/>
                <a:cs typeface="Times New Roman" pitchFamily="18" charset="0"/>
              </a:rPr>
              <a:t>телефони‘‘</a:t>
            </a:r>
            <a:r>
              <a:rPr lang="bg-BG" sz="1400" b="0" dirty="0" smtClean="0">
                <a:latin typeface="Times New Roman" pitchFamily="18" charset="0"/>
                <a:cs typeface="Times New Roman" pitchFamily="18" charset="0"/>
              </a:rPr>
              <a:t>. </a:t>
            </a:r>
            <a:br>
              <a:rPr lang="bg-BG" sz="1400" b="0" dirty="0" smtClean="0">
                <a:latin typeface="Times New Roman" pitchFamily="18" charset="0"/>
                <a:cs typeface="Times New Roman" pitchFamily="18" charset="0"/>
              </a:rPr>
            </a:br>
            <a:r>
              <a:rPr lang="bg-BG" sz="1400" b="0" dirty="0">
                <a:latin typeface="Times New Roman" pitchFamily="18" charset="0"/>
                <a:cs typeface="Times New Roman" pitchFamily="18" charset="0"/>
              </a:rPr>
              <a:t> </a:t>
            </a:r>
            <a:r>
              <a:rPr lang="bg-BG" sz="1400" b="0" dirty="0" smtClean="0">
                <a:latin typeface="Times New Roman" pitchFamily="18" charset="0"/>
                <a:cs typeface="Times New Roman" pitchFamily="18" charset="0"/>
              </a:rPr>
              <a:t> Изгледал Мечокът репортажа, стоплило се коравото му сърце. Спомнил си за своето нерадостно и тежко детство и решил да ги върне в полицията.</a:t>
            </a:r>
            <a:br>
              <a:rPr lang="bg-BG" sz="1400" b="0" dirty="0" smtClean="0">
                <a:latin typeface="Times New Roman" pitchFamily="18" charset="0"/>
                <a:cs typeface="Times New Roman" pitchFamily="18" charset="0"/>
              </a:rPr>
            </a:br>
            <a:r>
              <a:rPr lang="bg-BG" sz="1400" b="0" dirty="0">
                <a:latin typeface="Times New Roman" pitchFamily="18" charset="0"/>
                <a:cs typeface="Times New Roman" pitchFamily="18" charset="0"/>
              </a:rPr>
              <a:t> </a:t>
            </a:r>
            <a:r>
              <a:rPr lang="bg-BG" sz="1400" b="0" dirty="0" smtClean="0">
                <a:latin typeface="Times New Roman" pitchFamily="18" charset="0"/>
                <a:cs typeface="Times New Roman" pitchFamily="18" charset="0"/>
              </a:rPr>
              <a:t>  </a:t>
            </a:r>
            <a:endParaRPr lang="bg-BG" sz="1400" b="0" dirty="0">
              <a:latin typeface="Times New Roman" pitchFamily="18" charset="0"/>
              <a:cs typeface="Times New Roman" pitchFamily="18" charset="0"/>
            </a:endParaRPr>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825" y="3343550"/>
            <a:ext cx="6341876" cy="3132520"/>
          </a:xfrm>
          <a:prstGeom prst="rect">
            <a:avLst/>
          </a:prstGeom>
        </p:spPr>
      </p:pic>
    </p:spTree>
    <p:extLst>
      <p:ext uri="{BB962C8B-B14F-4D97-AF65-F5344CB8AC3E}">
        <p14:creationId xmlns:p14="http://schemas.microsoft.com/office/powerpoint/2010/main" val="2779472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лавие 1"/>
          <p:cNvSpPr>
            <a:spLocks noGrp="1"/>
          </p:cNvSpPr>
          <p:nvPr>
            <p:ph type="subTitle" idx="1"/>
          </p:nvPr>
        </p:nvSpPr>
        <p:spPr/>
        <p:txBody>
          <a:bodyPr/>
          <a:lstStyle/>
          <a:p>
            <a:endParaRPr lang="bg-BG" dirty="0"/>
          </a:p>
        </p:txBody>
      </p:sp>
      <p:sp>
        <p:nvSpPr>
          <p:cNvPr id="3" name="Заглавие 2"/>
          <p:cNvSpPr>
            <a:spLocks noGrp="1"/>
          </p:cNvSpPr>
          <p:nvPr>
            <p:ph type="ctrTitle"/>
          </p:nvPr>
        </p:nvSpPr>
        <p:spPr>
          <a:xfrm>
            <a:off x="755576" y="692696"/>
            <a:ext cx="7175351" cy="1872208"/>
          </a:xfrm>
        </p:spPr>
        <p:txBody>
          <a:bodyPr/>
          <a:lstStyle/>
          <a:p>
            <a:pPr marL="182880" indent="0">
              <a:buNone/>
            </a:pPr>
            <a:r>
              <a:rPr lang="bg-BG" sz="1600" dirty="0" smtClean="0">
                <a:latin typeface="Times New Roman" pitchFamily="18" charset="0"/>
                <a:cs typeface="Times New Roman" pitchFamily="18" charset="0"/>
              </a:rPr>
              <a:t>   Рано сутринта на следващия ден Мечокът отишъл в полицията да върне ръкавиците, но какво било учудването му, когато дядо Пенчо не повдигнал обвинение срещу него, а му стиснал ръката за благородната постъпка. Мечокът запомнил завинаги думите, които старият моторист му казал: ,,Едно добро дело навреме струва повече от сто добри намерения“ </a:t>
            </a:r>
            <a:endParaRPr lang="bg-BG" sz="1600" dirty="0">
              <a:latin typeface="Times New Roman" pitchFamily="18" charset="0"/>
              <a:cs typeface="Times New Roman" pitchFamily="18" charset="0"/>
            </a:endParaRPr>
          </a:p>
        </p:txBody>
      </p:sp>
      <p:pic>
        <p:nvPicPr>
          <p:cNvPr id="4" name="Картина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708920"/>
            <a:ext cx="6552728" cy="3789040"/>
          </a:xfrm>
          <a:prstGeom prst="rect">
            <a:avLst/>
          </a:prstGeom>
        </p:spPr>
      </p:pic>
    </p:spTree>
    <p:extLst>
      <p:ext uri="{BB962C8B-B14F-4D97-AF65-F5344CB8AC3E}">
        <p14:creationId xmlns:p14="http://schemas.microsoft.com/office/powerpoint/2010/main" val="3969185380"/>
      </p:ext>
    </p:extLst>
  </p:cSld>
  <p:clrMapOvr>
    <a:masterClrMapping/>
  </p:clrMapOvr>
</p:sld>
</file>

<file path=ppt/theme/theme1.xml><?xml version="1.0" encoding="utf-8"?>
<a:theme xmlns:a="http://schemas.openxmlformats.org/drawingml/2006/main" name="Попътна струя">
  <a:themeElements>
    <a:clrScheme name="Попътна струя">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Попътна струя">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опътна струя">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209</TotalTime>
  <Words>603</Words>
  <Application>Microsoft Office PowerPoint</Application>
  <PresentationFormat>On-screen Show (4:3)</PresentationFormat>
  <Paragraphs>15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Georgia</vt:lpstr>
      <vt:lpstr>Times New Roman</vt:lpstr>
      <vt:lpstr>Trebuchet MS</vt:lpstr>
      <vt:lpstr>Попътна струя</vt:lpstr>
      <vt:lpstr>   ,,Дядовата ръкавичка,,                    ООД                        представя:</vt:lpstr>
      <vt:lpstr>PowerPoint Presentation</vt:lpstr>
      <vt:lpstr>PowerPoint Presentation</vt:lpstr>
      <vt:lpstr>PowerPoint Presentation</vt:lpstr>
      <vt:lpstr>PowerPoint Presentation</vt:lpstr>
      <vt:lpstr>PowerPoint Presentation</vt:lpstr>
      <vt:lpstr>PowerPoint Presentation</vt:lpstr>
      <vt:lpstr>- Ех, въздъхнал Мечока, разглеждайки новата находка в колата си. Гледай ти как лесно успях да открадна тези ръкавици от това разсеяно Мишоче. Нямам търпение довечера да ги покажа на Лиса, тя така обожава ръкавици, че вече има няколко гардероба с ръкавици.  Така си мислеше Мечокът, карайки колата си в среднощната тишина.    Малко след съзтезанието, в полицията бил подаден сигнал, че ръкавиците на победителя дядо Пенчо, били изчезнали. А всъщност той смятал да организира благотворителен търг за нуждаещите се деца. Гръмнали медиите с призив ,,Който има информация за изчезналите ръкавици, да се обади на посочените телефони‘‘.    Изгледал Мечокът репортажа, стоплило се коравото му сърце. Спомнил си за своето нерадостно и тежко детство и решил да ги върне в полицията.    </vt:lpstr>
      <vt:lpstr>   Рано сутринта на следващия ден Мечокът отишъл в полицията да върне ръкавиците, но какво било учудването му, когато дядо Пенчо не повдигнал обвинение срещу него, а му стиснал ръката за благородната постъпка. Мечокът запомнил завинаги думите, които старият моторист му казал: ,,Едно добро дело навреме струва повече от сто добри намерения“ </vt:lpstr>
      <vt:lpstr>КРАЙ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,,Дядовата ръкавичка,, ООД представя</dc:title>
  <dc:creator>User</dc:creator>
  <cp:lastModifiedBy>ЦДГ 7</cp:lastModifiedBy>
  <cp:revision>28</cp:revision>
  <dcterms:created xsi:type="dcterms:W3CDTF">2020-11-13T11:26:59Z</dcterms:created>
  <dcterms:modified xsi:type="dcterms:W3CDTF">2020-12-04T11:14:54Z</dcterms:modified>
</cp:coreProperties>
</file>