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0" r:id="rId2"/>
    <p:sldId id="272" r:id="rId3"/>
    <p:sldId id="268" r:id="rId4"/>
    <p:sldId id="256" r:id="rId5"/>
    <p:sldId id="257" r:id="rId6"/>
    <p:sldId id="258" r:id="rId7"/>
    <p:sldId id="265" r:id="rId8"/>
    <p:sldId id="259" r:id="rId9"/>
    <p:sldId id="260" r:id="rId10"/>
    <p:sldId id="269" r:id="rId11"/>
    <p:sldId id="261" r:id="rId12"/>
    <p:sldId id="262" r:id="rId13"/>
    <p:sldId id="263" r:id="rId14"/>
    <p:sldId id="266" r:id="rId15"/>
    <p:sldId id="271" r:id="rId16"/>
    <p:sldId id="264" r:id="rId17"/>
    <p:sldId id="267" r:id="rId18"/>
    <p:sldId id="273" r:id="rId19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886FA-1ADA-429B-90BB-39D39092F120}" type="datetimeFigureOut">
              <a:rPr lang="bg-BG" smtClean="0"/>
              <a:t>19.5.2020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44B90-48F6-4F03-B520-7331E0D852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6134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4B90-48F6-4F03-B520-7331E0D85212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20063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4B90-48F6-4F03-B520-7331E0D85212}" type="slidenum">
              <a:rPr lang="bg-BG" smtClean="0"/>
              <a:t>14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66558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8BB0A9-C364-49CB-ACE9-F1EAC37803B4}" type="datetimeFigureOut">
              <a:rPr lang="bg-BG" smtClean="0"/>
              <a:t>19.5.2020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BFD83-C1B2-43F7-A3C1-E36EA83D841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53870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8BB0A9-C364-49CB-ACE9-F1EAC37803B4}" type="datetimeFigureOut">
              <a:rPr lang="bg-BG" smtClean="0"/>
              <a:t>19.5.2020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BFD83-C1B2-43F7-A3C1-E36EA83D841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34998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8BB0A9-C364-49CB-ACE9-F1EAC37803B4}" type="datetimeFigureOut">
              <a:rPr lang="bg-BG" smtClean="0"/>
              <a:t>19.5.2020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BFD83-C1B2-43F7-A3C1-E36EA83D841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78629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8BB0A9-C364-49CB-ACE9-F1EAC37803B4}" type="datetimeFigureOut">
              <a:rPr lang="bg-BG" smtClean="0"/>
              <a:t>19.5.2020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BFD83-C1B2-43F7-A3C1-E36EA83D841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42270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8BB0A9-C364-49CB-ACE9-F1EAC37803B4}" type="datetimeFigureOut">
              <a:rPr lang="bg-BG" smtClean="0"/>
              <a:t>19.5.2020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BFD83-C1B2-43F7-A3C1-E36EA83D841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1027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8BB0A9-C364-49CB-ACE9-F1EAC37803B4}" type="datetimeFigureOut">
              <a:rPr lang="bg-BG" smtClean="0"/>
              <a:t>19.5.2020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BFD83-C1B2-43F7-A3C1-E36EA83D841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45944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8BB0A9-C364-49CB-ACE9-F1EAC37803B4}" type="datetimeFigureOut">
              <a:rPr lang="bg-BG" smtClean="0"/>
              <a:t>19.5.2020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BFD83-C1B2-43F7-A3C1-E36EA83D841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71945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8BB0A9-C364-49CB-ACE9-F1EAC37803B4}" type="datetimeFigureOut">
              <a:rPr lang="bg-BG" smtClean="0"/>
              <a:t>19.5.2020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BFD83-C1B2-43F7-A3C1-E36EA83D841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3036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8BB0A9-C364-49CB-ACE9-F1EAC37803B4}" type="datetimeFigureOut">
              <a:rPr lang="bg-BG" smtClean="0"/>
              <a:t>19.5.2020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BFD83-C1B2-43F7-A3C1-E36EA83D841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4861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8BB0A9-C364-49CB-ACE9-F1EAC37803B4}" type="datetimeFigureOut">
              <a:rPr lang="bg-BG" smtClean="0"/>
              <a:t>19.5.2020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BFD83-C1B2-43F7-A3C1-E36EA83D841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88099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8BB0A9-C364-49CB-ACE9-F1EAC37803B4}" type="datetimeFigureOut">
              <a:rPr lang="bg-BG" smtClean="0"/>
              <a:t>19.5.2020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BFD83-C1B2-43F7-A3C1-E36EA83D841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04127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bg-BG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bg-BG" smtClean="0"/>
              <a:t>Haga clic para modificar el estilo de texto del patrón</a:t>
            </a:r>
          </a:p>
          <a:p>
            <a:pPr lvl="1"/>
            <a:r>
              <a:rPr lang="es-ES" altLang="bg-BG" smtClean="0"/>
              <a:t>Segundo nivel</a:t>
            </a:r>
          </a:p>
          <a:p>
            <a:pPr lvl="2"/>
            <a:r>
              <a:rPr lang="es-ES" altLang="bg-BG" smtClean="0"/>
              <a:t>Tercer nivel</a:t>
            </a:r>
          </a:p>
          <a:p>
            <a:pPr lvl="3"/>
            <a:r>
              <a:rPr lang="es-ES" altLang="bg-BG" smtClean="0"/>
              <a:t>Cuarto nivel</a:t>
            </a:r>
          </a:p>
          <a:p>
            <a:pPr lvl="4"/>
            <a:r>
              <a:rPr lang="es-ES" altLang="bg-BG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F8BB0A9-C364-49CB-ACE9-F1EAC37803B4}" type="datetimeFigureOut">
              <a:rPr lang="bg-BG" smtClean="0"/>
              <a:t>19.5.2020 г.</a:t>
            </a:fld>
            <a:endParaRPr lang="bg-BG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bg-BG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6BFD83-C1B2-43F7-A3C1-E36EA83D841C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08111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bg-BG" dirty="0" smtClean="0"/>
              <a:t>Семенца на доброто“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268760"/>
            <a:ext cx="7632848" cy="4896544"/>
          </a:xfrm>
        </p:spPr>
        <p:txBody>
          <a:bodyPr/>
          <a:lstStyle/>
          <a:p>
            <a:r>
              <a:rPr lang="bg-BG" dirty="0" smtClean="0"/>
              <a:t>Открит урок в група „Пчелички“</a:t>
            </a:r>
          </a:p>
          <a:p>
            <a:endParaRPr lang="bg-BG" sz="1000" dirty="0" smtClean="0"/>
          </a:p>
          <a:p>
            <a:pPr algn="l"/>
            <a:r>
              <a:rPr lang="bg-BG" sz="1800" b="1" dirty="0" smtClean="0">
                <a:latin typeface="Comic Sans MS" panose="030F0702030302020204" pitchFamily="66" charset="0"/>
              </a:rPr>
              <a:t>Образователно направление </a:t>
            </a:r>
            <a:r>
              <a:rPr lang="bg-BG" sz="1800" dirty="0" smtClean="0">
                <a:latin typeface="Comic Sans MS" panose="030F0702030302020204" pitchFamily="66" charset="0"/>
              </a:rPr>
              <a:t>– Околен свят</a:t>
            </a:r>
          </a:p>
          <a:p>
            <a:pPr algn="l"/>
            <a:r>
              <a:rPr lang="bg-BG" sz="1800" b="1" dirty="0" smtClean="0">
                <a:latin typeface="Comic Sans MS" panose="030F0702030302020204" pitchFamily="66" charset="0"/>
              </a:rPr>
              <a:t>Ядро </a:t>
            </a:r>
            <a:r>
              <a:rPr lang="bg-BG" sz="1800" dirty="0" smtClean="0">
                <a:latin typeface="Comic Sans MS" panose="030F0702030302020204" pitchFamily="66" charset="0"/>
              </a:rPr>
              <a:t>– общуване с околните и самоутвърждаване</a:t>
            </a:r>
          </a:p>
          <a:p>
            <a:pPr algn="l"/>
            <a:r>
              <a:rPr lang="bg-BG" sz="1800" b="1" dirty="0" smtClean="0">
                <a:latin typeface="Comic Sans MS" panose="030F0702030302020204" pitchFamily="66" charset="0"/>
              </a:rPr>
              <a:t>Цел: </a:t>
            </a:r>
            <a:r>
              <a:rPr lang="bg-BG" sz="1800" dirty="0" smtClean="0">
                <a:latin typeface="Comic Sans MS" panose="030F0702030302020204" pitchFamily="66" charset="0"/>
              </a:rPr>
              <a:t>Стимулиране добро поведение на децата</a:t>
            </a:r>
          </a:p>
          <a:p>
            <a:pPr algn="l"/>
            <a:r>
              <a:rPr lang="bg-BG" sz="1800" b="1" dirty="0" smtClean="0">
                <a:latin typeface="Comic Sans MS" panose="030F0702030302020204" pitchFamily="66" charset="0"/>
              </a:rPr>
              <a:t>Задачи: </a:t>
            </a:r>
            <a:r>
              <a:rPr lang="ru-RU" sz="1800" b="1" dirty="0" smtClean="0">
                <a:latin typeface="Comic Sans MS" panose="030F0702030302020204" pitchFamily="66" charset="0"/>
              </a:rPr>
              <a:t>1.</a:t>
            </a:r>
            <a:r>
              <a:rPr lang="ru-RU" sz="1600" dirty="0" smtClean="0">
                <a:latin typeface="Comic Sans MS" panose="030F0702030302020204" pitchFamily="66" charset="0"/>
              </a:rPr>
              <a:t>Да </a:t>
            </a:r>
            <a:r>
              <a:rPr lang="ru-RU" sz="1600" dirty="0">
                <a:latin typeface="Comic Sans MS" panose="030F0702030302020204" pitchFamily="66" charset="0"/>
              </a:rPr>
              <a:t>възпитаваме децата на доброта и уважение към другите.</a:t>
            </a:r>
          </a:p>
          <a:p>
            <a:pPr algn="l"/>
            <a:r>
              <a:rPr lang="ru-RU" sz="1600" dirty="0" smtClean="0">
                <a:latin typeface="Comic Sans MS" panose="030F0702030302020204" pitchFamily="66" charset="0"/>
              </a:rPr>
              <a:t>2.Да </a:t>
            </a:r>
            <a:r>
              <a:rPr lang="ru-RU" sz="1600" dirty="0">
                <a:latin typeface="Comic Sans MS" panose="030F0702030302020204" pitchFamily="66" charset="0"/>
              </a:rPr>
              <a:t>се затвърдят знанията за учтиеите думи и изпозлването им в реална ситуация.</a:t>
            </a:r>
          </a:p>
          <a:p>
            <a:pPr algn="l"/>
            <a:r>
              <a:rPr lang="ru-RU" sz="1600" dirty="0" smtClean="0">
                <a:latin typeface="Comic Sans MS" panose="030F0702030302020204" pitchFamily="66" charset="0"/>
              </a:rPr>
              <a:t>3.Развиване </a:t>
            </a:r>
            <a:r>
              <a:rPr lang="ru-RU" sz="1600" dirty="0">
                <a:latin typeface="Comic Sans MS" panose="030F0702030302020204" pitchFamily="66" charset="0"/>
              </a:rPr>
              <a:t>на способностите на децата да се учат да различават добри и лоши постъпки.</a:t>
            </a:r>
          </a:p>
          <a:p>
            <a:pPr algn="l"/>
            <a:r>
              <a:rPr lang="ru-RU" sz="1600" dirty="0" smtClean="0">
                <a:latin typeface="Comic Sans MS" panose="030F0702030302020204" pitchFamily="66" charset="0"/>
              </a:rPr>
              <a:t>4.Мотивиране </a:t>
            </a:r>
            <a:r>
              <a:rPr lang="ru-RU" sz="1600" dirty="0">
                <a:latin typeface="Comic Sans MS" panose="030F0702030302020204" pitchFamily="66" charset="0"/>
              </a:rPr>
              <a:t>на децата да вършат добри дела в полза на другите.</a:t>
            </a:r>
          </a:p>
          <a:p>
            <a:pPr algn="l"/>
            <a:r>
              <a:rPr lang="ru-RU" sz="1800" b="1" dirty="0" smtClean="0">
                <a:latin typeface="Comic Sans MS" panose="030F0702030302020204" pitchFamily="66" charset="0"/>
              </a:rPr>
              <a:t>Междупредметни </a:t>
            </a:r>
            <a:r>
              <a:rPr lang="ru-RU" sz="1800" b="1" dirty="0">
                <a:latin typeface="Comic Sans MS" panose="030F0702030302020204" pitchFamily="66" charset="0"/>
              </a:rPr>
              <a:t>връзки: </a:t>
            </a:r>
            <a:r>
              <a:rPr lang="ru-RU" sz="1800" dirty="0">
                <a:latin typeface="Comic Sans MS" panose="030F0702030302020204" pitchFamily="66" charset="0"/>
              </a:rPr>
              <a:t>БЕЛ, музика, БАК, ИИ</a:t>
            </a:r>
          </a:p>
          <a:p>
            <a:pPr algn="l"/>
            <a:r>
              <a:rPr lang="ru-RU" sz="1800" b="1" dirty="0" smtClean="0">
                <a:latin typeface="Comic Sans MS" panose="030F0702030302020204" pitchFamily="66" charset="0"/>
              </a:rPr>
              <a:t>Предварителна </a:t>
            </a:r>
            <a:r>
              <a:rPr lang="ru-RU" sz="1800" b="1" dirty="0">
                <a:latin typeface="Comic Sans MS" panose="030F0702030302020204" pitchFamily="66" charset="0"/>
              </a:rPr>
              <a:t>подготовка</a:t>
            </a:r>
            <a:r>
              <a:rPr lang="ru-RU" sz="1800" b="1" dirty="0" smtClean="0">
                <a:latin typeface="Comic Sans MS" panose="030F0702030302020204" pitchFamily="66" charset="0"/>
              </a:rPr>
              <a:t>: </a:t>
            </a:r>
            <a:r>
              <a:rPr lang="ru-RU" sz="1800" dirty="0" smtClean="0">
                <a:latin typeface="Comic Sans MS" panose="030F0702030302020204" pitchFamily="66" charset="0"/>
              </a:rPr>
              <a:t>изработване на презентации, </a:t>
            </a:r>
          </a:p>
          <a:p>
            <a:pPr algn="l"/>
            <a:r>
              <a:rPr lang="ru-RU" sz="1800" dirty="0" smtClean="0">
                <a:latin typeface="Comic Sans MS" panose="030F0702030302020204" pitchFamily="66" charset="0"/>
              </a:rPr>
              <a:t>картон и ножици, разучаване на танц.</a:t>
            </a:r>
          </a:p>
          <a:p>
            <a:pPr algn="l"/>
            <a:endParaRPr lang="bg-BG" sz="1800" b="1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83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2376264"/>
          </a:xfrm>
        </p:spPr>
        <p:txBody>
          <a:bodyPr/>
          <a:lstStyle/>
          <a:p>
            <a:r>
              <a:rPr lang="bg-BG" sz="6000" dirty="0" smtClean="0">
                <a:latin typeface="Comic Sans MS" panose="030F0702030302020204" pitchFamily="66" charset="0"/>
              </a:rPr>
              <a:t>Правилно или грешно?</a:t>
            </a:r>
            <a:endParaRPr lang="bg-BG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4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329011"/>
          </a:xfrm>
        </p:spPr>
        <p:txBody>
          <a:bodyPr/>
          <a:lstStyle/>
          <a:p>
            <a:r>
              <a:rPr lang="bg-BG" sz="1600" dirty="0" smtClean="0"/>
              <a:t>На коя от картинките децата постъпват правилно?</a:t>
            </a:r>
          </a:p>
          <a:p>
            <a:endParaRPr lang="bg-BG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11" y="260648"/>
            <a:ext cx="6943725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483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968971"/>
          </a:xfrm>
        </p:spPr>
        <p:txBody>
          <a:bodyPr/>
          <a:lstStyle/>
          <a:p>
            <a:r>
              <a:rPr lang="bg-BG" sz="1600" dirty="0" smtClean="0"/>
              <a:t>На коя картинка животните постъпват правилно?</a:t>
            </a:r>
            <a:endParaRPr lang="bg-BG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2656"/>
            <a:ext cx="7772400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9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680939"/>
          </a:xfrm>
        </p:spPr>
        <p:txBody>
          <a:bodyPr/>
          <a:lstStyle/>
          <a:p>
            <a:r>
              <a:rPr lang="bg-BG" sz="1600" dirty="0" smtClean="0"/>
              <a:t>Кое е правилно и кое грешно?</a:t>
            </a:r>
            <a:endParaRPr lang="bg-BG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62000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7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5236889"/>
            <a:ext cx="8229600" cy="889273"/>
          </a:xfrm>
        </p:spPr>
        <p:txBody>
          <a:bodyPr/>
          <a:lstStyle/>
          <a:p>
            <a:r>
              <a:rPr lang="bg-BG" sz="1600" dirty="0" smtClean="0"/>
              <a:t>Прасенцата почистват и помагат на мама, или котетата, които разтурват из къщи постъпват правилно?</a:t>
            </a:r>
            <a:endParaRPr lang="bg-BG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88640"/>
            <a:ext cx="792088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8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	Добротата </a:t>
            </a:r>
            <a:r>
              <a:rPr lang="ru-RU" sz="2400" dirty="0"/>
              <a:t>е особен вид мъдрост. Усмивките и радостта са слънчеви лъчи, които в миг огряват света около нас и го прави по-добър и красив. Големите радости не са постоянен спътник, затова ние трябва да се радваме на всички малки неща, които ни правят щастливи.</a:t>
            </a:r>
          </a:p>
          <a:p>
            <a:pPr marL="0" indent="0">
              <a:buNone/>
            </a:pPr>
            <a:r>
              <a:rPr lang="ru-RU" sz="2400" dirty="0" smtClean="0"/>
              <a:t>	Я да видим кой се е скрил тук при нас. Но защо е толкова тъжен и нещастен?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2487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4221088"/>
            <a:ext cx="8229600" cy="190507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Днес 21.11 е деня на християнското семейство. </a:t>
            </a:r>
            <a:r>
              <a:rPr lang="ru-RU" sz="1600" dirty="0" smtClean="0"/>
              <a:t>"</a:t>
            </a:r>
            <a:r>
              <a:rPr lang="ru-RU" sz="2000" dirty="0" smtClean="0"/>
              <a:t>Семейството </a:t>
            </a:r>
            <a:r>
              <a:rPr lang="ru-RU" sz="2000" dirty="0"/>
              <a:t>е най-важното нещо на света</a:t>
            </a:r>
            <a:r>
              <a:rPr lang="ru-RU" sz="2000" dirty="0" smtClean="0"/>
              <a:t>.“</a:t>
            </a:r>
            <a:r>
              <a:rPr lang="en-US" sz="2000" dirty="0" smtClean="0"/>
              <a:t> </a:t>
            </a:r>
            <a:r>
              <a:rPr lang="ru-RU" sz="2000" dirty="0" smtClean="0"/>
              <a:t>Семейството </a:t>
            </a:r>
            <a:r>
              <a:rPr lang="ru-RU" sz="2000" dirty="0"/>
              <a:t>е приемане и любов. Семейството е разбиране и прошка. Семейството е </a:t>
            </a:r>
            <a:r>
              <a:rPr lang="ru-RU" sz="2000" dirty="0" smtClean="0"/>
              <a:t>под</a:t>
            </a:r>
            <a:r>
              <a:rPr lang="bg-BG" sz="2000" dirty="0"/>
              <a:t>к</a:t>
            </a:r>
            <a:r>
              <a:rPr lang="ru-RU" sz="2000" dirty="0" smtClean="0"/>
              <a:t>репа </a:t>
            </a:r>
            <a:r>
              <a:rPr lang="ru-RU" sz="2000" dirty="0"/>
              <a:t>и сила. Семейството е да бъдете там един за </a:t>
            </a:r>
            <a:r>
              <a:rPr lang="ru-RU" sz="2000" dirty="0" smtClean="0"/>
              <a:t>друг, да </a:t>
            </a:r>
            <a:r>
              <a:rPr lang="ru-RU" sz="2000" dirty="0"/>
              <a:t>сте си опора един на друг. Семейството е никога да не спирате да вярвате един в </a:t>
            </a:r>
            <a:r>
              <a:rPr lang="ru-RU" sz="2000" dirty="0" smtClean="0"/>
              <a:t>друг.</a:t>
            </a:r>
            <a:endParaRPr lang="bg-BG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5"/>
            <a:ext cx="4007474" cy="374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5"/>
            <a:ext cx="4200525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1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104456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7"/>
            <a:ext cx="4104456" cy="282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22" y="404663"/>
            <a:ext cx="432048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1"/>
            <a:ext cx="4191807" cy="288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2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bg-BG" dirty="0" smtClean="0"/>
              <a:t>Благодаря за вниманието!</a:t>
            </a:r>
          </a:p>
          <a:p>
            <a:pPr marL="0" indent="0" algn="ctr">
              <a:buNone/>
            </a:pPr>
            <a:endParaRPr lang="bg-BG" dirty="0"/>
          </a:p>
          <a:p>
            <a:pPr marL="0" indent="0" algn="ctr">
              <a:buNone/>
            </a:pPr>
            <a:endParaRPr lang="bg-BG" dirty="0" smtClean="0"/>
          </a:p>
          <a:p>
            <a:pPr marL="0" indent="0">
              <a:buNone/>
            </a:pPr>
            <a:r>
              <a:rPr lang="bg-BG" dirty="0" smtClean="0"/>
              <a:t>Изготвили:</a:t>
            </a:r>
          </a:p>
          <a:p>
            <a:pPr marL="0" indent="0">
              <a:buNone/>
            </a:pPr>
            <a:r>
              <a:rPr lang="bg-BG" dirty="0" smtClean="0"/>
              <a:t>Весела Янкова</a:t>
            </a:r>
          </a:p>
          <a:p>
            <a:pPr marL="0" indent="0">
              <a:buNone/>
            </a:pPr>
            <a:r>
              <a:rPr lang="bg-BG" smtClean="0"/>
              <a:t>Петя Недялкова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78085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68863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08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130425"/>
            <a:ext cx="8280920" cy="2234679"/>
          </a:xfrm>
        </p:spPr>
        <p:txBody>
          <a:bodyPr/>
          <a:lstStyle/>
          <a:p>
            <a:r>
              <a:rPr lang="bg-BG" sz="6000" b="1" i="1" dirty="0" smtClean="0">
                <a:latin typeface="Comic Sans MS" panose="030F0702030302020204" pitchFamily="66" charset="0"/>
              </a:rPr>
              <a:t>Добра или лоша постъпка</a:t>
            </a:r>
            <a:endParaRPr lang="bg-BG" sz="6000" b="1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33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755576" y="5157192"/>
            <a:ext cx="7016824" cy="1049644"/>
          </a:xfrm>
        </p:spPr>
        <p:txBody>
          <a:bodyPr/>
          <a:lstStyle/>
          <a:p>
            <a:pPr algn="l"/>
            <a:r>
              <a:rPr lang="bg-BG" sz="1600" dirty="0" smtClean="0"/>
              <a:t>Кой ще каже какво вижда на картината?</a:t>
            </a:r>
          </a:p>
          <a:p>
            <a:pPr algn="l"/>
            <a:r>
              <a:rPr lang="bg-BG" sz="1600" dirty="0" smtClean="0"/>
              <a:t>Какво прави момчето с жълтата блуза?</a:t>
            </a:r>
          </a:p>
          <a:p>
            <a:pPr algn="l"/>
            <a:r>
              <a:rPr lang="bg-BG" sz="1600" dirty="0"/>
              <a:t>К</a:t>
            </a:r>
            <a:r>
              <a:rPr lang="bg-BG" sz="1600" dirty="0" smtClean="0"/>
              <a:t>аква постъпка е това?</a:t>
            </a:r>
            <a:endParaRPr lang="bg-BG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8" y="476672"/>
            <a:ext cx="787607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607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4664"/>
            <a:ext cx="810842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9811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891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8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184995"/>
          </a:xfrm>
        </p:spPr>
        <p:txBody>
          <a:bodyPr/>
          <a:lstStyle/>
          <a:p>
            <a:r>
              <a:rPr lang="bg-BG" sz="1600" dirty="0" smtClean="0"/>
              <a:t>А тук какво виждаме?</a:t>
            </a:r>
          </a:p>
          <a:p>
            <a:r>
              <a:rPr lang="bg-BG" sz="1600" dirty="0" smtClean="0"/>
              <a:t>Каква постъпка е това?</a:t>
            </a:r>
          </a:p>
          <a:p>
            <a:r>
              <a:rPr lang="bg-BG" sz="1600" dirty="0" smtClean="0"/>
              <a:t>Кой постъпва така?</a:t>
            </a:r>
            <a:endParaRPr lang="bg-BG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704856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811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224136"/>
          </a:xfrm>
        </p:spPr>
        <p:txBody>
          <a:bodyPr/>
          <a:lstStyle/>
          <a:p>
            <a:pPr marL="0" indent="0">
              <a:buNone/>
            </a:pPr>
            <a:r>
              <a:rPr lang="bg-BG" sz="1600" dirty="0" smtClean="0"/>
              <a:t>Какво казва малкото дете за жената?</a:t>
            </a:r>
          </a:p>
          <a:p>
            <a:pPr marL="0" indent="0">
              <a:buNone/>
            </a:pPr>
            <a:r>
              <a:rPr lang="bg-BG" sz="1600" dirty="0" smtClean="0"/>
              <a:t>Правилно ли е постъпило детето?</a:t>
            </a:r>
          </a:p>
          <a:p>
            <a:pPr marL="0" indent="0">
              <a:buNone/>
            </a:pPr>
            <a:r>
              <a:rPr lang="bg-BG" sz="1600" dirty="0" smtClean="0"/>
              <a:t>Добрите деца не обиждат, нали?</a:t>
            </a:r>
          </a:p>
          <a:p>
            <a:pPr marL="0" indent="0">
              <a:buNone/>
            </a:pPr>
            <a:r>
              <a:rPr lang="bg-BG" sz="1600" dirty="0" smtClean="0"/>
              <a:t>Каква е постъпката според вас?</a:t>
            </a:r>
            <a:endParaRPr lang="bg-BG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7"/>
            <a:ext cx="7848872" cy="454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72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1545035"/>
          </a:xfrm>
        </p:spPr>
        <p:txBody>
          <a:bodyPr/>
          <a:lstStyle/>
          <a:p>
            <a:r>
              <a:rPr lang="bg-BG" sz="1600" dirty="0" smtClean="0"/>
              <a:t>Какво се е случило на картинката.</a:t>
            </a:r>
          </a:p>
          <a:p>
            <a:r>
              <a:rPr lang="bg-BG" sz="1600" dirty="0" smtClean="0"/>
              <a:t>Трябва ли децата да играят с кибрит или запалка, с огън?</a:t>
            </a:r>
          </a:p>
          <a:p>
            <a:r>
              <a:rPr lang="bg-BG" sz="1600" dirty="0" smtClean="0"/>
              <a:t>Правилно ли са постъпили?</a:t>
            </a:r>
          </a:p>
          <a:p>
            <a:r>
              <a:rPr lang="bg-BG" sz="1600" dirty="0" smtClean="0"/>
              <a:t>Вие знаете, че не бива да се играе с опасни предмети.</a:t>
            </a:r>
            <a:endParaRPr lang="bg-BG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9"/>
            <a:ext cx="777686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29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389</TotalTime>
  <Words>331</Words>
  <Application>Microsoft Office PowerPoint</Application>
  <PresentationFormat>On-screen Show (4:3)</PresentationFormat>
  <Paragraphs>44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Тема1</vt:lpstr>
      <vt:lpstr>“Семенца на доброто“</vt:lpstr>
      <vt:lpstr>PowerPoint Presentation</vt:lpstr>
      <vt:lpstr>Добра или лоша постъпка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Правилно или грешно?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User1</cp:lastModifiedBy>
  <cp:revision>20</cp:revision>
  <dcterms:created xsi:type="dcterms:W3CDTF">2018-11-14T06:02:48Z</dcterms:created>
  <dcterms:modified xsi:type="dcterms:W3CDTF">2020-05-19T06:41:47Z</dcterms:modified>
</cp:coreProperties>
</file>