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62" r:id="rId9"/>
    <p:sldId id="263" r:id="rId10"/>
    <p:sldId id="264" r:id="rId11"/>
    <p:sldId id="270" r:id="rId12"/>
    <p:sldId id="265" r:id="rId13"/>
    <p:sldId id="266" r:id="rId14"/>
    <p:sldId id="267" r:id="rId15"/>
    <p:sldId id="268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02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5.png"/><Relationship Id="rId7" Type="http://schemas.microsoft.com/office/2007/relationships/hdphoto" Target="../media/hdphoto10.wdp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Relationship Id="rId9" Type="http://schemas.microsoft.com/office/2007/relationships/hdphoto" Target="../media/hdphoto3.wdp"/></Relationships>
</file>

<file path=ppt/slideLayouts/_rels/slideLayout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microsoft.com/office/2007/relationships/hdphoto" Target="../media/hdphoto4.wdp"/><Relationship Id="rId5" Type="http://schemas.openxmlformats.org/officeDocument/2006/relationships/image" Target="../media/image9.png"/><Relationship Id="rId4" Type="http://schemas.openxmlformats.org/officeDocument/2006/relationships/image" Target="../media/image19.jpeg"/></Relationships>
</file>

<file path=ppt/slideLayouts/_rels/slideLayout1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microsoft.com/office/2007/relationships/hdphoto" Target="../media/hdphoto6.wdp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4.wdp"/><Relationship Id="rId7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microsoft.com/office/2007/relationships/hdphoto" Target="../media/hdphoto6.wdp"/><Relationship Id="rId5" Type="http://schemas.openxmlformats.org/officeDocument/2006/relationships/image" Target="../media/image15.png"/><Relationship Id="rId4" Type="http://schemas.microsoft.com/office/2007/relationships/hdphoto" Target="../media/hdphoto5.wdp"/><Relationship Id="rId9" Type="http://schemas.openxmlformats.org/officeDocument/2006/relationships/image" Target="../media/image17.jpeg"/></Relationships>
</file>

<file path=ppt/slideLayouts/_rels/slideLayout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microsoft.com/office/2007/relationships/hdphoto" Target="../media/hdphoto4.wdp"/><Relationship Id="rId5" Type="http://schemas.openxmlformats.org/officeDocument/2006/relationships/image" Target="../media/image9.png"/><Relationship Id="rId4" Type="http://schemas.openxmlformats.org/officeDocument/2006/relationships/image" Target="../media/image19.jpe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microsoft.com/office/2007/relationships/hdphoto" Target="../media/hdphoto9.wdp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10" Type="http://schemas.microsoft.com/office/2007/relationships/hdphoto" Target="../media/hdphoto3.wdp"/><Relationship Id="rId4" Type="http://schemas.openxmlformats.org/officeDocument/2006/relationships/image" Target="../media/image25.png"/><Relationship Id="rId9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5.jpeg"/><Relationship Id="rId3" Type="http://schemas.microsoft.com/office/2007/relationships/hdphoto" Target="../media/hdphoto9.wdp"/><Relationship Id="rId7" Type="http://schemas.microsoft.com/office/2007/relationships/hdphoto" Target="../media/hdphoto11.wdp"/><Relationship Id="rId12" Type="http://schemas.openxmlformats.org/officeDocument/2006/relationships/image" Target="../media/image34.png"/><Relationship Id="rId2" Type="http://schemas.openxmlformats.org/officeDocument/2006/relationships/image" Target="../media/image22.png"/><Relationship Id="rId16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5" Type="http://schemas.microsoft.com/office/2007/relationships/hdphoto" Target="../media/hdphoto12.wdp"/><Relationship Id="rId10" Type="http://schemas.microsoft.com/office/2007/relationships/hdphoto" Target="../media/hdphoto3.wdp"/><Relationship Id="rId4" Type="http://schemas.openxmlformats.org/officeDocument/2006/relationships/image" Target="../media/image29.png"/><Relationship Id="rId9" Type="http://schemas.openxmlformats.org/officeDocument/2006/relationships/image" Target="../media/image8.png"/><Relationship Id="rId14" Type="http://schemas.openxmlformats.org/officeDocument/2006/relationships/image" Target="../media/image3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images.clipartpanda.com/traffic-light-clipart-light5_Vector_Clipart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5" t="8907" r="25094" b="41"/>
          <a:stretch/>
        </p:blipFill>
        <p:spPr bwMode="auto">
          <a:xfrm>
            <a:off x="0" y="1196752"/>
            <a:ext cx="3218063" cy="623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15680" y="4437112"/>
            <a:ext cx="8092800" cy="175299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19360" y="697664"/>
            <a:ext cx="8109221" cy="2947361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18062" y="764704"/>
            <a:ext cx="8104567" cy="2736304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681" y="4533922"/>
            <a:ext cx="7920879" cy="165618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9840417" y="4941168"/>
            <a:ext cx="2122665" cy="1728112"/>
            <a:chOff x="5868144" y="3284984"/>
            <a:chExt cx="3032159" cy="3384296"/>
          </a:xfrm>
        </p:grpSpPr>
        <p:pic>
          <p:nvPicPr>
            <p:cNvPr id="1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100392" y="3284984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968688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83278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90"/>
            <a:stretch>
              <a:fillRect/>
            </a:stretch>
          </p:blipFill>
          <p:spPr bwMode="auto">
            <a:xfrm flipH="1">
              <a:off x="810039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120816" y="41490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 flipH="1">
              <a:off x="5868144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61154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/>
          <p:cNvGrpSpPr/>
          <p:nvPr/>
        </p:nvGrpSpPr>
        <p:grpSpPr>
          <a:xfrm>
            <a:off x="239349" y="5085184"/>
            <a:ext cx="2016224" cy="1584096"/>
            <a:chOff x="179512" y="3356992"/>
            <a:chExt cx="2972672" cy="3312288"/>
          </a:xfrm>
        </p:grpSpPr>
        <p:pic>
          <p:nvPicPr>
            <p:cNvPr id="8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5699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90"/>
            <a:stretch>
              <a:fillRect/>
            </a:stretch>
          </p:blipFill>
          <p:spPr bwMode="auto">
            <a:xfrm>
              <a:off x="17951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1490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Группа 28"/>
          <p:cNvGrpSpPr/>
          <p:nvPr/>
        </p:nvGrpSpPr>
        <p:grpSpPr>
          <a:xfrm flipH="1">
            <a:off x="9840416" y="5085184"/>
            <a:ext cx="2016224" cy="1584096"/>
            <a:chOff x="179512" y="3356992"/>
            <a:chExt cx="2972672" cy="3312288"/>
          </a:xfrm>
        </p:grpSpPr>
        <p:pic>
          <p:nvPicPr>
            <p:cNvPr id="3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5699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90"/>
            <a:stretch>
              <a:fillRect/>
            </a:stretch>
          </p:blipFill>
          <p:spPr bwMode="auto">
            <a:xfrm>
              <a:off x="17951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1490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35278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239349" y="4221088"/>
            <a:ext cx="3963563" cy="2448192"/>
            <a:chOff x="179512" y="4221088"/>
            <a:chExt cx="2972672" cy="2448192"/>
          </a:xfrm>
        </p:grpSpPr>
        <p:pic>
          <p:nvPicPr>
            <p:cNvPr id="9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21088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01317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7161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905472" y="3356992"/>
            <a:ext cx="10369152" cy="1301927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3356993"/>
            <a:ext cx="10363200" cy="1296144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9013319" y="1045921"/>
            <a:ext cx="2354940" cy="3635421"/>
            <a:chOff x="6759989" y="1045920"/>
            <a:chExt cx="1766205" cy="3635421"/>
          </a:xfrm>
        </p:grpSpPr>
        <p:pic>
          <p:nvPicPr>
            <p:cNvPr id="6" name="Picture 18" descr="https://avatanplus.com/files/resources/original/56f4ce440988e153ac45b9c7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32099" flipH="1">
              <a:off x="6759989" y="1045920"/>
              <a:ext cx="1527505" cy="36354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0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74469" y="1268760"/>
              <a:ext cx="1149577" cy="1149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2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2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8662" y="2132856"/>
              <a:ext cx="915616" cy="915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4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320" y="1052736"/>
              <a:ext cx="1073874" cy="10738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Прямоугольник 10"/>
          <p:cNvSpPr/>
          <p:nvPr/>
        </p:nvSpPr>
        <p:spPr>
          <a:xfrm>
            <a:off x="1391477" y="6211669"/>
            <a:ext cx="95050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800" dirty="0" smtClean="0">
                <a:solidFill>
                  <a:srgbClr val="002060"/>
                </a:solidFill>
              </a:rPr>
              <a:t>Автор этого шаблона: Погодаева Оксана Викторовна </a:t>
            </a:r>
          </a:p>
        </p:txBody>
      </p:sp>
    </p:spTree>
    <p:extLst>
      <p:ext uri="{BB962C8B-B14F-4D97-AF65-F5344CB8AC3E}">
        <p14:creationId xmlns:p14="http://schemas.microsoft.com/office/powerpoint/2010/main" val="42910312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1A097D2-949E-433C-AF9F-C76D204DC6A5}" type="datetimeFigureOut">
              <a:rPr lang="bg-BG" smtClean="0"/>
              <a:t>25.11.2025 г.</a:t>
            </a:fld>
            <a:endParaRPr lang="bg-BG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bg-BG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BCAE52B-D1E7-4713-B0BF-6727C7FDCFF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85283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1A097D2-949E-433C-AF9F-C76D204DC6A5}" type="datetimeFigureOut">
              <a:rPr lang="bg-BG" smtClean="0"/>
              <a:t>25.11.2025 г.</a:t>
            </a:fld>
            <a:endParaRPr lang="bg-BG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bg-BG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BCAE52B-D1E7-4713-B0BF-6727C7FDCFF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18433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1A097D2-949E-433C-AF9F-C76D204DC6A5}" type="datetimeFigureOut">
              <a:rPr lang="bg-BG" smtClean="0"/>
              <a:t>25.11.2025 г.</a:t>
            </a:fld>
            <a:endParaRPr lang="bg-BG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bg-BG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BCAE52B-D1E7-4713-B0BF-6727C7FDCFF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90300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1A097D2-949E-433C-AF9F-C76D204DC6A5}" type="datetimeFigureOut">
              <a:rPr lang="bg-BG" smtClean="0"/>
              <a:t>25.11.2025 г.</a:t>
            </a:fld>
            <a:endParaRPr lang="bg-BG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bg-BG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BCAE52B-D1E7-4713-B0BF-6727C7FDCFF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719398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1A097D2-949E-433C-AF9F-C76D204DC6A5}" type="datetimeFigureOut">
              <a:rPr lang="bg-BG" smtClean="0"/>
              <a:t>25.11.2025 г.</a:t>
            </a:fld>
            <a:endParaRPr lang="bg-BG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bg-BG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BCAE52B-D1E7-4713-B0BF-6727C7FDCFF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61011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images.clipartpanda.com/traffic-light-clipart-light5_Vector_Clipart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5" t="8907" r="25094" b="41"/>
          <a:stretch/>
        </p:blipFill>
        <p:spPr bwMode="auto">
          <a:xfrm>
            <a:off x="-52429" y="1162704"/>
            <a:ext cx="2408065" cy="623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871531" y="1563756"/>
            <a:ext cx="9600000" cy="5040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71530" y="260648"/>
            <a:ext cx="9601067" cy="1152128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7541" y="260648"/>
            <a:ext cx="9600000" cy="1152000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67541" y="1700808"/>
            <a:ext cx="9614859" cy="4968552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1296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871531" y="1627871"/>
            <a:ext cx="9600000" cy="5041489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71531" y="260648"/>
            <a:ext cx="9600000" cy="1152128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7541" y="260648"/>
            <a:ext cx="9409045" cy="1156990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67541" y="1556792"/>
            <a:ext cx="9409045" cy="5112568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ru-RU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335361" y="332656"/>
            <a:ext cx="1412844" cy="6098960"/>
            <a:chOff x="251520" y="404664"/>
            <a:chExt cx="1059633" cy="6098960"/>
          </a:xfrm>
        </p:grpSpPr>
        <p:pic>
          <p:nvPicPr>
            <p:cNvPr id="2052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2971808"/>
              <a:ext cx="1058400" cy="105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5445224"/>
              <a:ext cx="1058400" cy="105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21088"/>
              <a:ext cx="1059632" cy="1059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0" name="Picture 12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04664"/>
              <a:ext cx="1059633" cy="10596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2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65" t="10182" r="5267" b="11159"/>
            <a:stretch>
              <a:fillRect/>
            </a:stretch>
          </p:blipFill>
          <p:spPr bwMode="auto">
            <a:xfrm>
              <a:off x="251520" y="1700808"/>
              <a:ext cx="1058400" cy="987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9125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4" name="Picture 18" descr="https://avatanplus.com/files/resources/original/56f4ce440988e153ac45b9c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2099" flipH="1">
            <a:off x="56671" y="1634490"/>
            <a:ext cx="1790763" cy="319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944689" y="1634501"/>
            <a:ext cx="9600000" cy="5040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71530" y="260648"/>
            <a:ext cx="9601067" cy="1152128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7541" y="260648"/>
            <a:ext cx="9505056" cy="1156990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52083" y="1628800"/>
            <a:ext cx="9600928" cy="4780880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ru-RU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1" y="1628800"/>
            <a:ext cx="2152863" cy="1731144"/>
            <a:chOff x="-11292" y="1196752"/>
            <a:chExt cx="2018375" cy="2112193"/>
          </a:xfrm>
        </p:grpSpPr>
        <p:pic>
          <p:nvPicPr>
            <p:cNvPr id="4116" name="Picture 20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292" y="1548184"/>
              <a:ext cx="1149576" cy="1149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8" name="Picture 22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2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290" y="2393329"/>
              <a:ext cx="915616" cy="915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20" name="Picture 24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3196" y="1196752"/>
              <a:ext cx="1163887" cy="11421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2" descr="http://st.depositphotos.com/1526816/2921/v/170/depositphotos_29217567-A-young-girl-rollerskating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3339" y="4293096"/>
            <a:ext cx="1679509" cy="1804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4289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719403" y="1634501"/>
            <a:ext cx="10825287" cy="5040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19403" y="260648"/>
            <a:ext cx="10753195" cy="1224136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3" y="332656"/>
            <a:ext cx="10657184" cy="1084982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1424" y="1772816"/>
            <a:ext cx="10465163" cy="4752528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ru-RU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239349" y="4221088"/>
            <a:ext cx="3963563" cy="2448192"/>
            <a:chOff x="179512" y="4221088"/>
            <a:chExt cx="2972672" cy="2448192"/>
          </a:xfrm>
        </p:grpSpPr>
        <p:pic>
          <p:nvPicPr>
            <p:cNvPr id="11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21088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01317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37959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623392" y="1556792"/>
            <a:ext cx="5376597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44006" y="1556792"/>
            <a:ext cx="5520613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85709" y="404664"/>
            <a:ext cx="11041227" cy="1008112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grpSp>
        <p:nvGrpSpPr>
          <p:cNvPr id="19" name="Группа 18"/>
          <p:cNvGrpSpPr/>
          <p:nvPr/>
        </p:nvGrpSpPr>
        <p:grpSpPr>
          <a:xfrm>
            <a:off x="3599724" y="5880872"/>
            <a:ext cx="2671305" cy="908720"/>
            <a:chOff x="3030623" y="5877272"/>
            <a:chExt cx="2003479" cy="908720"/>
          </a:xfrm>
        </p:grpSpPr>
        <p:pic>
          <p:nvPicPr>
            <p:cNvPr id="3084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623" y="5878792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382" y="5877272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Группа 19"/>
          <p:cNvGrpSpPr/>
          <p:nvPr/>
        </p:nvGrpSpPr>
        <p:grpSpPr>
          <a:xfrm>
            <a:off x="640386" y="5875125"/>
            <a:ext cx="2671305" cy="908720"/>
            <a:chOff x="480289" y="5875125"/>
            <a:chExt cx="2003479" cy="908720"/>
          </a:xfrm>
        </p:grpSpPr>
        <p:pic>
          <p:nvPicPr>
            <p:cNvPr id="32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289" y="5876645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5048" y="5875125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Группа 33"/>
          <p:cNvGrpSpPr/>
          <p:nvPr/>
        </p:nvGrpSpPr>
        <p:grpSpPr>
          <a:xfrm>
            <a:off x="6450294" y="5875125"/>
            <a:ext cx="2671305" cy="908720"/>
            <a:chOff x="3030623" y="5877272"/>
            <a:chExt cx="2003479" cy="908720"/>
          </a:xfrm>
        </p:grpSpPr>
        <p:pic>
          <p:nvPicPr>
            <p:cNvPr id="35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623" y="5878792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382" y="5877272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7" name="Группа 36"/>
          <p:cNvGrpSpPr/>
          <p:nvPr/>
        </p:nvGrpSpPr>
        <p:grpSpPr>
          <a:xfrm>
            <a:off x="9149276" y="5877272"/>
            <a:ext cx="2671305" cy="908720"/>
            <a:chOff x="3030623" y="5877272"/>
            <a:chExt cx="2003479" cy="908720"/>
          </a:xfrm>
        </p:grpSpPr>
        <p:pic>
          <p:nvPicPr>
            <p:cNvPr id="38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623" y="5878792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382" y="5877272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58579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623392" y="1556792"/>
            <a:ext cx="5376597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44006" y="1556792"/>
            <a:ext cx="5520613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85709" y="404664"/>
            <a:ext cx="11041227" cy="1008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grpSp>
        <p:nvGrpSpPr>
          <p:cNvPr id="5" name="Группа 4"/>
          <p:cNvGrpSpPr/>
          <p:nvPr/>
        </p:nvGrpSpPr>
        <p:grpSpPr>
          <a:xfrm>
            <a:off x="585710" y="5848689"/>
            <a:ext cx="2495421" cy="907200"/>
            <a:chOff x="439282" y="5848689"/>
            <a:chExt cx="1871566" cy="907200"/>
          </a:xfrm>
        </p:grpSpPr>
        <p:pic>
          <p:nvPicPr>
            <p:cNvPr id="717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2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Группа 22"/>
          <p:cNvGrpSpPr/>
          <p:nvPr/>
        </p:nvGrpSpPr>
        <p:grpSpPr>
          <a:xfrm>
            <a:off x="3601976" y="5880453"/>
            <a:ext cx="2495421" cy="907200"/>
            <a:chOff x="439282" y="5848689"/>
            <a:chExt cx="1871566" cy="907200"/>
          </a:xfrm>
        </p:grpSpPr>
        <p:pic>
          <p:nvPicPr>
            <p:cNvPr id="24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Группа 25"/>
          <p:cNvGrpSpPr/>
          <p:nvPr/>
        </p:nvGrpSpPr>
        <p:grpSpPr>
          <a:xfrm>
            <a:off x="6377158" y="5892114"/>
            <a:ext cx="2495421" cy="907200"/>
            <a:chOff x="439282" y="5848689"/>
            <a:chExt cx="1871566" cy="907200"/>
          </a:xfrm>
        </p:grpSpPr>
        <p:pic>
          <p:nvPicPr>
            <p:cNvPr id="27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Группа 28"/>
          <p:cNvGrpSpPr/>
          <p:nvPr/>
        </p:nvGrpSpPr>
        <p:grpSpPr>
          <a:xfrm>
            <a:off x="9213619" y="5892114"/>
            <a:ext cx="2495421" cy="907200"/>
            <a:chOff x="439282" y="5848689"/>
            <a:chExt cx="1871566" cy="907200"/>
          </a:xfrm>
        </p:grpSpPr>
        <p:pic>
          <p:nvPicPr>
            <p:cNvPr id="3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23751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print">
            <a:alphaModFix amt="50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623392" y="404664"/>
            <a:ext cx="11041227" cy="1224136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476672"/>
            <a:ext cx="10972800" cy="1143000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ru-RU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431371" y="4941168"/>
            <a:ext cx="2016224" cy="1584096"/>
            <a:chOff x="179512" y="3356992"/>
            <a:chExt cx="2972672" cy="3312288"/>
          </a:xfrm>
        </p:grpSpPr>
        <p:pic>
          <p:nvPicPr>
            <p:cNvPr id="18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5699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260389"/>
              <a:ext cx="720001" cy="720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90"/>
            <a:stretch>
              <a:fillRect/>
            </a:stretch>
          </p:blipFill>
          <p:spPr bwMode="auto">
            <a:xfrm>
              <a:off x="17951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624" y="5916617"/>
              <a:ext cx="720001" cy="720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14682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http://okudjava-tagil.ru/upload/iblock/8ca/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6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4565" y="692696"/>
            <a:ext cx="630827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https://upload.wikimedia.org/wikipedia/commons/thumb/0/0d/4.4.1_Russian_road_sign.svg/600px-4.4.1_Russian_road_sign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6427" y="188640"/>
            <a:ext cx="630827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piramidka.net/wp-content/uploads/2014/03/zapryshe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512" y="188640"/>
            <a:ext cx="630827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Группа 26"/>
          <p:cNvGrpSpPr/>
          <p:nvPr/>
        </p:nvGrpSpPr>
        <p:grpSpPr>
          <a:xfrm>
            <a:off x="239350" y="188640"/>
            <a:ext cx="1837869" cy="936056"/>
            <a:chOff x="78705" y="116632"/>
            <a:chExt cx="1929686" cy="1537732"/>
          </a:xfrm>
        </p:grpSpPr>
        <p:pic>
          <p:nvPicPr>
            <p:cNvPr id="11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3" y="260649"/>
              <a:ext cx="604776" cy="6047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2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391" y="11663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78705" y="944684"/>
              <a:ext cx="1013717" cy="709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4" descr="https://cdn.pixabay.com/photo/2013/07/12/13/49/bike-147343_960_720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499" y="6309320"/>
            <a:ext cx="576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lexres-vshdo.ucoz.ru/Now_left/dor_sign_14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13" y="6165304"/>
            <a:ext cx="576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://forsaj-avto.ru/uploads/posts/2013-10/1383218489_dorojni_znak_1.23_enl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5733256"/>
            <a:ext cx="576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tvkrasnodar.ru/products_pictures/2015/12/traffic-sign-6724_960_720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-8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533" y="6093296"/>
            <a:ext cx="576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 descr="http://www.vectorfreak.com/images/preview/thumb/roadsign-no-cycle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4459" y="6309320"/>
            <a:ext cx="576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http://sr.photos3.fotosearch.com/bthumb/CSP/CSP992/k1269168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58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01" b="19991"/>
          <a:stretch>
            <a:fillRect/>
          </a:stretch>
        </p:blipFill>
        <p:spPr bwMode="auto">
          <a:xfrm>
            <a:off x="11184566" y="5589240"/>
            <a:ext cx="822765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488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print">
            <a:alphaModFix amt="47000"/>
            <a:lum/>
          </a:blip>
          <a:srcRect/>
          <a:stretch>
            <a:fillRect t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5069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</p:spTree>
    <p:extLst>
      <p:ext uri="{BB962C8B-B14F-4D97-AF65-F5344CB8AC3E}">
        <p14:creationId xmlns:p14="http://schemas.microsoft.com/office/powerpoint/2010/main" val="164481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2060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Заедно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учим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 - БДП</a:t>
            </a: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авоъгълник 2"/>
          <p:cNvSpPr/>
          <p:nvPr/>
        </p:nvSpPr>
        <p:spPr>
          <a:xfrm>
            <a:off x="3893129" y="4709249"/>
            <a:ext cx="74295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Изготвили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Й.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Гегова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Е. Георгиева</a:t>
            </a:r>
            <a:endParaRPr lang="bg-B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653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393192" y="1386531"/>
            <a:ext cx="115671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lnSpc>
                <a:spcPct val="150000"/>
              </a:lnSpc>
              <a:buFont typeface="+mj-lt"/>
              <a:buAutoNum type="arabicPeriod" startAt="2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Пресичане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улицата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(за 4-5 г.):</a:t>
            </a:r>
          </a:p>
          <a:p>
            <a:pPr>
              <a:lnSpc>
                <a:spcPct val="150000"/>
              </a:lnSpc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Материали: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Бяло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тиксо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тебешир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очертаване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пътека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("зебра").</a:t>
            </a:r>
          </a:p>
          <a:p>
            <a:pPr>
              <a:lnSpc>
                <a:spcPct val="150000"/>
              </a:lnSpc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 на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провеждане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>
              <a:lnSpc>
                <a:spcPct val="15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строяват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 "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зебрата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разяснява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"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Спираме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бордюра,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оглеждаме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наляво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после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надясно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пак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наляво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Само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когато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няма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коли,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пресичаме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бързо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по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най-късия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път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зебрата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 Всяко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преминава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по двойки,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демонстрира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правилното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998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097280" y="733222"/>
            <a:ext cx="9545525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:  „Кой ,къде се движи“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(за 5-6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bg-B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Материали: 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артинки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видове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превозни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средства,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мястото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движение на всяко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превозно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средство/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суша,въздух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вода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действие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 подвижна.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 разделят на 3 отбора/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сухопътни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въздушни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/Чрез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броилка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кой отбор с кои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превозни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средства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играе.При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 от учителя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започват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движат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разпръснато.При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втори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 всяко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трябва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където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движи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неговото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превозно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средство.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отбора–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открили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места.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Бързина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намиране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996793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0" y="125766"/>
            <a:ext cx="118414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Ролеви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сюжетно-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ролеви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игри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Тези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-близки до живота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помагат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влязат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роли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шофьор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пешеходец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полицай,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пътник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457200" indent="-457200" algn="ctr">
              <a:lnSpc>
                <a:spcPct val="150000"/>
              </a:lnSpc>
              <a:buFont typeface="+mj-lt"/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"На гости при полицая" (за 5-6 г. и 6-7 г.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>
              <a:lnSpc>
                <a:spcPct val="150000"/>
              </a:lnSpc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Материали: </a:t>
            </a:r>
          </a:p>
          <a:p>
            <a:pPr>
              <a:lnSpc>
                <a:spcPct val="15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Полицейска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униформа/шапка, свирка,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блокче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химикал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макет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полицейски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участък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 на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провеждане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две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"полицаи".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Останалите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пешеходци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или "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шофьори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с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триколки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Полицаите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патрулират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"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улиците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на двора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наблюдават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спазване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някой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(напр. кара колело по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тротоара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не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спира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знак "Стоп"),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полицаят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спира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обяснява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грешката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достъпен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начин и "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Акцентът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върху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превенцията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обяснението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върху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наказанието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224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210312" y="332060"/>
            <a:ext cx="117774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БДП 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най-ефективно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когато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се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 в определено "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БДП", а е част от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Връзка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"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Български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език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литература":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Разучаване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стихчета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гатанки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песнички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знаците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Съставяне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кратки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разкази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картинки,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изобразяващи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ситуации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пътя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Връзка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"Математика":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Броене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превозни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средства по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разходка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сортиране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пътни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форма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кръгли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триъгълни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сравняване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скорости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бавно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вървящ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пешеходец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срещу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бърза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кола).</a:t>
            </a:r>
          </a:p>
          <a:p>
            <a:pPr>
              <a:lnSpc>
                <a:spcPct val="15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Връзка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"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Изобразително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изкуство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и "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Конструиране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Рисуване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любим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пътен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изработване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макети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коли от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кутии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лепене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хартия.</a:t>
            </a:r>
          </a:p>
          <a:p>
            <a:pPr>
              <a:lnSpc>
                <a:spcPct val="150000"/>
              </a:lnSpc>
            </a:pP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Партньорство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родителите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Изключително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важно 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бъдат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информирани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въвлечени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Изпращайте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кратки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бюлетини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които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учите в момента.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Насърчавайте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 по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път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обсъждат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пътната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обстановка.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280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237744" y="123087"/>
            <a:ext cx="116494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Ученето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БДП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градина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трябва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забавно,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ангажиращо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всичко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основано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Чрез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ролеви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 </a:t>
            </a:r>
          </a:p>
          <a:p>
            <a:pPr algn="ctr">
              <a:lnSpc>
                <a:spcPct val="15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демонстрира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знания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могат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 се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превърнат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практически умения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трайни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навици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5504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91440" y="504688"/>
            <a:ext cx="1179880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Препоръки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насоки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бъдеща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</a:p>
          <a:p>
            <a:pPr algn="ctr">
              <a:lnSpc>
                <a:spcPct val="150000"/>
              </a:lnSpc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Системност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Заниманията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БДП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трябва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целогодишни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само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кампанийни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Творчество: 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Адаптирайте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според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нуждите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вашата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Личен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пример: 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Помнете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основният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подражание.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Спазвайте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обсъждайте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учители е не само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и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опазим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живота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даваме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най-ценния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урок – как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бъдат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света около нас.</a:t>
            </a:r>
          </a:p>
        </p:txBody>
      </p:sp>
    </p:spTree>
    <p:extLst>
      <p:ext uri="{BB962C8B-B14F-4D97-AF65-F5344CB8AC3E}">
        <p14:creationId xmlns:p14="http://schemas.microsoft.com/office/powerpoint/2010/main" val="3259578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347472" y="58847"/>
            <a:ext cx="1101852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План-конспект на STEAM ситуация 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Лъвчета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при ДГ 19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Щурче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вече зная“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Възрастова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6-7год.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Околен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свят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Ядро: СЗС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1.Образователни: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1.1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Разширяване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затвърждаване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представите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понятията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пешеходец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пътека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улично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платно,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кръстовище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1.2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Разпознаване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2.Възитателни: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2.1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умения за работа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екип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взаимопомощ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2.2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Поощряване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безопасно поведение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 Практически: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3.1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Изграждане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умения за оценка на безопасно и опасно поведение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игрови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3.2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Програмиране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робот INDI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помощта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цветни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7663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557784" y="1770347"/>
            <a:ext cx="1139342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1.Разширяване на представите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затвърждаване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понятията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пешеходец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,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пътека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,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улични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платно“, 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кръстовище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, „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,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2.Уточняване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местата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безопасно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пресичане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улицата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осъзнаване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тяхното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спазване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Очаквани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резултати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разпознават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демонстрират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разбиране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безопасно поведение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работят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успешно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екипи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решаване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практически задачи.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4.Успешно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INDI да 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движи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според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5.Развиват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креативност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2913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283464" y="1880075"/>
            <a:ext cx="1184148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взаимодействие: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нагледност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достъпност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демонстрация,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мозъчна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атака, беседа, упражнение,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работа по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Връзки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направления: БДП, Математика, БЕЛ,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Музика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средства: макет на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градска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среда“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нареждане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цветни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робот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и комплект цветни подложки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програмиране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мотор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играчка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светлинен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макет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пътека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„Зебра“, интерактивна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дъска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STEAM: Наука, Технологии, Инженерство, Арт, Математика.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22266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374904" y="402068"/>
            <a:ext cx="1198778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Подготвителен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У1: -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съм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щастлива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защото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кола вече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карам и мотор.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изобщо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лесно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 за управление на мотор.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Колко много правила,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научих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Искам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разкажа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някой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защото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разбрах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 те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опазването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нашият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живот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също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за живота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шофьора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че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както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трябва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спазват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Научих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някои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хора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знаят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трябва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пресекат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пътека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знаят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какво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служи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Да 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огледат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надясно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после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наляво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после пак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надясно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пресекат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изобщо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…Аз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съм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много внимателен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шофьор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покажа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научих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управлявам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мотор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./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Пускам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светлинния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начертана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пътека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сигнал зелено карам мотор/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Вижте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си карам мотора.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/Звуков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бух, тряс“/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У1: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Лельо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какво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?!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Прегазих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Боли ли те? Добре, че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съм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мотор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играчка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Седни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тук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прегледам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крачето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обучение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докато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карах курса и там 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научих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оказва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първа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помощ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Здрав ли е?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У1: Здрав е,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трябва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трябва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внимаваш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повече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Лельо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радваме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 че си добре , 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май си от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онези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хора,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които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знаят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движение,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пресичаш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пътека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5618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731520" y="676657"/>
            <a:ext cx="107442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съвременния свят, където автомобилният трафик е интензивен дори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малките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места,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най-уязвими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участници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 от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първостепенно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значение.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градина 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първото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систематизирано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пространство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извън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семейството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където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трябва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 се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основа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културата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Усвояването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БДП не е просто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заучаване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информация, 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жизненоважни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навици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адекватно поведение.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Тъй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водещата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дейност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предучилищна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възраст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най-естественият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начин за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постигане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тази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 е чрез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ситуации,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които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пресъздават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свят.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515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310896" y="89833"/>
            <a:ext cx="11740896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преминава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пътека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Точна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Браво,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Излез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мило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покажи как точно 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пресича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пътека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другарче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ръка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Излизат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правят показ на макет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пътека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 движим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пресечем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пътека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Да, по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тротоара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защото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той 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……. /безопасно/?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иска да 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Г-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чистих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вкъщи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намерих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торбичка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понеже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наистина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реших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донеса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попитам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защото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 тук много говорите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У1: Да,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лельо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стой тук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си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починеш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оправи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крачето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дай на нас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торбичката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слушай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какво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обяснят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изиграем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игра, за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какво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как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подредени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светлините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автомобили?Хайде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припомним кои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светлините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автомобили? Точно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пешеходците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колко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светлини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той?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Какви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човечета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Как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изглежда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червеното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човече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А как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изглежда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зеленото?И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дъска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шаблон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празен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автомобили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подготвени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шаблони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червен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жълт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зелен)/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У1: Кое око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преминаването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забранява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правилният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шаблон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червен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кръг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неговото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У1: Три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светлини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коя от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предупреждава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жълт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кръг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правилното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У1: Коя светлина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преминем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зелен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кръг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негово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9478902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877824" y="377547"/>
            <a:ext cx="1106424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Следва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демонстрация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със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светлинният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отново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виждаме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светлина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уточняваме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 правим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светещата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светлина.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червено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жълто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 зелено?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У:А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разгледаме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дъска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шаблон на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празен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подготвени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шаблони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преминаването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забранено“ и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преминаването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разрешено“/ 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Слушайте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пътека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две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човечета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преминаването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забранява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посочвам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правилният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шаблон/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вашето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другарче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човечето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Точно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браво!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продължим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Другото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усмихва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 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закачливо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Казва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преминавай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бъди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щастливо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посочвам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правилният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шаблон/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вашето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другарче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човечето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Точно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благодаря!</a:t>
            </a:r>
          </a:p>
        </p:txBody>
      </p:sp>
    </p:spTree>
    <p:extLst>
      <p:ext uri="{BB962C8B-B14F-4D97-AF65-F5344CB8AC3E}">
        <p14:creationId xmlns:p14="http://schemas.microsoft.com/office/powerpoint/2010/main" val="5356675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91440" y="84475"/>
            <a:ext cx="12192000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Справихте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 чудесно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тази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игра.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Лельо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разбра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 че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трябва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гледаш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спазваш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казва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червено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зелено премини.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У1: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видим кои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тези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които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ни е донесла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торбата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/Вадя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всички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подреждам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макети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изображения/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колко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много.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Тогава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направим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пътешествие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страната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Искате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У1: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Без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 опасно.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показват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пешеходците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водачите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как да 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движат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безопасно.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трябва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знаеш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какво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означават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спазваш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У1: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припомним: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цвят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картинка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Предупредителните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формата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триъгълник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 края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червена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ивица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черен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цвят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бял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фон. /показ/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У1: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Забранителни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тези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които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кръгли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края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червен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кант 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наричат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показват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забрани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/показ/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Допълнителни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допълнителна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информация,  сини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черна картинка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правоъгълна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/показ/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У1: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Задължителни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означават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задължения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посока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 в определена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посока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с определена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Тези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кръгла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със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цвят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бяла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картинка /показ/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искам от вас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помислите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да кажете: Кои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без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можем?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У1:  Е,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всички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Всички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важно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изиграем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„Познай знака“. Слушайте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У1: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гости ни е дошла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Вълшебната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торбичка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скрити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някои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които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Вашата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задача 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което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изберем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със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затворени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очи да си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избере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 и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какъв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 е знака,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каква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какъв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цвят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 играем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няколко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650714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338328" y="302359"/>
            <a:ext cx="1167688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Разбра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лельо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какво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означават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Те 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обяснят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много добре.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разбрах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вече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винаги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гледам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спазвам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У1: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направихме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пътешествие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страната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Интересно и трудно е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тази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страна, 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нас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трябва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я посети, за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опазва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както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своя живот,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живота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А  за награда, че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бяхте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блестящи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работите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любимото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роботче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INDI,върху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макета,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който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подготвихте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разделим на два отбора.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получи задача. (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разделяме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два отбора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поставяме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макета).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У1: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вашата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задача е: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помогнете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на INDI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стигне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безопасно от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началната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точка/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градина/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крайната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/парка/,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тръгвайки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спазвайки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спирайки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пътека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крайната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точка.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отбор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 раздели на три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–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помощта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INDI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премине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безопасно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градската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използват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цветните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подложки за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насочат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тръгвайки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спазвайки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решават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свързани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броене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разстояния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между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обекти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Съветници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обсъждат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кое поведение е безопасно или опасно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У2: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справихте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 отлично! Много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доволни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вас,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научихме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много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как да се движим безопасно по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У1: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бяхте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страхотни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много добре 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справихте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Браво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всички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9071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3576637" y="326621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вниманието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bg-BG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907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868680" y="2112925"/>
            <a:ext cx="101406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универсалният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език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Чрез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опознава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света,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социализира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въображението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емоциите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си. За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фронталното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обучение,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което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често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 до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пасивно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възприемане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информация,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ученето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чрез игра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всички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сетива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участие.</a:t>
            </a:r>
            <a:endParaRPr lang="bg-B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065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380744" y="1881646"/>
            <a:ext cx="97840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контекста на БДП,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Експериментиране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без риск: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могат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 "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сгрешат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(напр. да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преминат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червено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макета)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веднага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 видят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последиците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начин на действие, без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застрашава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живота им.</a:t>
            </a:r>
          </a:p>
          <a:p>
            <a:pPr algn="ctr">
              <a:lnSpc>
                <a:spcPct val="15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Трайно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запомняне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Емоционалното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преживяване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гарантира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по-трайно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усвояване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отколкото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многократното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им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повтаряне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958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133856" y="2408212"/>
            <a:ext cx="1036015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БДП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вписват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останалите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:</a:t>
            </a:r>
          </a:p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броим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колите (Математика);</a:t>
            </a:r>
          </a:p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описваме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пътните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Български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език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рисуваме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кръстовища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изкуство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bg-B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027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484632" y="338899"/>
            <a:ext cx="10543032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 аспекти:</a:t>
            </a:r>
          </a:p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(за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макет)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Тези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наблюдателността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логическото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затвърждават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визуалната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цветове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ctr">
              <a:lnSpc>
                <a:spcPct val="150000"/>
              </a:lnSpc>
              <a:buFont typeface="+mj-lt"/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Светофарче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(за 3-4 г. и 4-5 г.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Материали: </a:t>
            </a:r>
          </a:p>
          <a:p>
            <a:pPr>
              <a:lnSpc>
                <a:spcPct val="15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Голям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макет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само три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кръга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трите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цвята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малки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кръгчета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същите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цветове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всяко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 на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провеждане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един от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цветовете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трябва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бързо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 намерят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съответния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цвят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какво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червено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жълто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изчакай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зелено – премини). </a:t>
            </a:r>
          </a:p>
          <a:p>
            <a:pPr algn="ctr">
              <a:lnSpc>
                <a:spcPct val="15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 се усложни с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въвеждане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движение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(на зелено –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маршируват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червено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замръзват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239375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277973" y="0"/>
            <a:ext cx="11792107" cy="707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„Погледни и разкажи “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(за 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5-6 г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algn="ctr"/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Материали: 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Картони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15/20см.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апликирани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върху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изображения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пътна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маркировка;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 автомобили и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,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пътека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“,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подлез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надлез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велосипедисти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“, „Стоп“ ,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“,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Автобусна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“,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предимство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Червени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зелени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жетони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Картон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отбелязване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точки от отбор. Молив.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Чинийка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жетоните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тройки и всяка от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 пет картона,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подредени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играчите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обърнари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надолу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карта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отбелязване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резултатите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молив; три зелени и три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червени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жетона.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използват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рефрена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стартиране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Първият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вторият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разказва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третият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следи да не се греши!“ и „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две, три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кръг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завърти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местата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 смени! “.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Първото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взема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произволен картон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второто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вербално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кратко, точно и ясно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изобразеното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картона.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Третото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допълва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поправя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два оценка,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оставя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чинийката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отбора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червен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зелен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жетон.Всяко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минава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трите роли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отбора.Преброяват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 зелените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червените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жетони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със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/точки или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чертички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записват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Отчита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 коя тройка 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събрала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 зелени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жетони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 smtClean="0"/>
          </a:p>
          <a:p>
            <a:endParaRPr lang="ru-RU" dirty="0"/>
          </a:p>
          <a:p>
            <a:pPr algn="ctr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222139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621792" y="496884"/>
            <a:ext cx="1085392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lnSpc>
                <a:spcPct val="150000"/>
              </a:lnSpc>
              <a:buFont typeface="+mj-lt"/>
              <a:buAutoNum type="arabicPeriod" startAt="2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Пътни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познай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действай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(за 6-7 г.):</a:t>
            </a:r>
          </a:p>
          <a:p>
            <a:pPr marL="457200" indent="-457200" algn="ctr">
              <a:lnSpc>
                <a:spcPct val="150000"/>
              </a:lnSpc>
              <a:buFont typeface="+mj-lt"/>
              <a:buAutoNum type="arabicPeriod" startAt="2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Материали: 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от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пътни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пътека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стоп, забранено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влизане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паркинг,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болница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др.).</a:t>
            </a:r>
          </a:p>
          <a:p>
            <a:pPr>
              <a:lnSpc>
                <a:spcPct val="150000"/>
              </a:lnSpc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 на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провеждане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 е тип "лото" –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картончета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описание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знаците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тегли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знаци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Който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пръв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свърже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знака с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неговото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значение,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печели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Втори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вариант: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подреждат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знаците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"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улицата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голям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макет,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обясняват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къде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какъв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трябва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(напр. знак "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пред входа на ДГ).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180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28016" y="328273"/>
            <a:ext cx="1162202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(за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физкултурен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салон или двор)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Тези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симулират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ситуации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пътя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бързина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координацията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уменията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работа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екип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ctr">
              <a:lnSpc>
                <a:spcPct val="150000"/>
              </a:lnSpc>
              <a:buFont typeface="+mj-lt"/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"Коли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пешеходци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(за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всички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>
              <a:lnSpc>
                <a:spcPct val="150000"/>
              </a:lnSpc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Кормилца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воланчета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играчки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свирка,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ленти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цветове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жилетки.</a:t>
            </a:r>
          </a:p>
          <a:p>
            <a:pPr>
              <a:lnSpc>
                <a:spcPct val="150000"/>
              </a:lnSpc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 на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провеждане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 "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пътно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платно" и "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тротоар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 от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"коли" (с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воланчета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пешеходци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 "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регулировчик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със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свирка или "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 При сигнал (напр.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червено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колите), колите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спират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пешеходците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пресичат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"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пътека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строги –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който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застава до учителя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помага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 следи за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3901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ПДД</Template>
  <TotalTime>857</TotalTime>
  <Words>3311</Words>
  <Application>Microsoft Office PowerPoint</Application>
  <PresentationFormat>Широк екран</PresentationFormat>
  <Paragraphs>203</Paragraphs>
  <Slides>24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24</vt:i4>
      </vt:variant>
    </vt:vector>
  </HeadingPairs>
  <TitlesOfParts>
    <vt:vector size="29" baseType="lpstr">
      <vt:lpstr>Arial</vt:lpstr>
      <vt:lpstr>Calibri</vt:lpstr>
      <vt:lpstr>Times New Roman</vt:lpstr>
      <vt:lpstr>Wingdings</vt:lpstr>
      <vt:lpstr>Тема Office</vt:lpstr>
      <vt:lpstr>„Заедно в играта учим правилата“ - БДП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„Заедно в играта учим правилата“ - БДП</dc:title>
  <dc:creator>Акаунт в Microsoft</dc:creator>
  <cp:lastModifiedBy>Акаунт в Microsoft</cp:lastModifiedBy>
  <cp:revision>13</cp:revision>
  <dcterms:created xsi:type="dcterms:W3CDTF">2025-11-11T12:23:51Z</dcterms:created>
  <dcterms:modified xsi:type="dcterms:W3CDTF">2025-11-25T11:06:23Z</dcterms:modified>
</cp:coreProperties>
</file>