
<file path=[Content_Types].xml><?xml version="1.0" encoding="utf-8"?>
<Types xmlns="http://schemas.openxmlformats.org/package/2006/content-types">
  <Default Extension="png" ContentType="image/png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5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Росица Николова Донкова" initials="" lastIdx="1" clrIdx="0">
    <p:extLst>
      <p:ext uri="{19B8F6BF-5375-455C-9EA6-DF929625EA0E}">
        <p15:presenceInfo xmlns:p15="http://schemas.microsoft.com/office/powerpoint/2012/main" userId="S::2022001354@euroclass.bg::cce50f64-f2c3-4eb6-b57f-c9388f74c45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54C5"/>
    <a:srgbClr val="FF0066"/>
    <a:srgbClr val="DA126C"/>
    <a:srgbClr val="E10B6C"/>
    <a:srgbClr val="963A94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364" autoAdjust="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FD9785-D062-463D-A054-60071435F1AB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5DDE15C7-8A58-4C8B-983F-4EA31BB83E3D}">
      <dgm:prSet phldrT="[Текст]"/>
      <dgm:spPr/>
      <dgm:t>
        <a:bodyPr/>
        <a:lstStyle/>
        <a:p>
          <a:r>
            <a:rPr lang="bg-BG" dirty="0"/>
            <a:t>Библиотечен кът – обогатяване целогодишно.</a:t>
          </a:r>
        </a:p>
      </dgm:t>
    </dgm:pt>
    <dgm:pt modelId="{B4CF8FA3-BDD0-4E98-A7DE-F0094639F215}" type="parTrans" cxnId="{7A961D29-009D-4FB0-937B-C032942FD9C4}">
      <dgm:prSet/>
      <dgm:spPr/>
      <dgm:t>
        <a:bodyPr/>
        <a:lstStyle/>
        <a:p>
          <a:endParaRPr lang="bg-BG"/>
        </a:p>
      </dgm:t>
    </dgm:pt>
    <dgm:pt modelId="{DBD77BF4-2350-4A8E-AA90-190E803F8645}" type="sibTrans" cxnId="{7A961D29-009D-4FB0-937B-C032942FD9C4}">
      <dgm:prSet/>
      <dgm:spPr/>
      <dgm:t>
        <a:bodyPr/>
        <a:lstStyle/>
        <a:p>
          <a:endParaRPr lang="bg-BG"/>
        </a:p>
      </dgm:t>
    </dgm:pt>
    <dgm:pt modelId="{3DCE76CC-E6B3-496B-AD75-4EB09F70F566}">
      <dgm:prSet phldrT="[Текст]"/>
      <dgm:spPr/>
      <dgm:t>
        <a:bodyPr/>
        <a:lstStyle/>
        <a:p>
          <a:r>
            <a:rPr lang="bg-BG" dirty="0"/>
            <a:t>Четене на приказки с родители – през цялата учебна година.</a:t>
          </a:r>
        </a:p>
      </dgm:t>
    </dgm:pt>
    <dgm:pt modelId="{7B879A3D-26F3-4D83-8F56-DB7B8986531E}" type="parTrans" cxnId="{CD826967-BA4A-45E7-9330-DDD8C2886655}">
      <dgm:prSet/>
      <dgm:spPr/>
      <dgm:t>
        <a:bodyPr/>
        <a:lstStyle/>
        <a:p>
          <a:endParaRPr lang="bg-BG"/>
        </a:p>
      </dgm:t>
    </dgm:pt>
    <dgm:pt modelId="{BA2BBF87-2263-4F9A-AC56-A1BF373AB043}" type="sibTrans" cxnId="{CD826967-BA4A-45E7-9330-DDD8C2886655}">
      <dgm:prSet/>
      <dgm:spPr/>
      <dgm:t>
        <a:bodyPr/>
        <a:lstStyle/>
        <a:p>
          <a:endParaRPr lang="bg-BG"/>
        </a:p>
      </dgm:t>
    </dgm:pt>
    <dgm:pt modelId="{5C14B05D-9C85-411D-978A-49516D431398}">
      <dgm:prSet phldrT="[Текст]"/>
      <dgm:spPr/>
      <dgm:t>
        <a:bodyPr/>
        <a:lstStyle/>
        <a:p>
          <a:r>
            <a:rPr lang="bg-BG" dirty="0"/>
            <a:t>,,Гергьовден – Едерлезе „ м. Април</a:t>
          </a:r>
        </a:p>
      </dgm:t>
    </dgm:pt>
    <dgm:pt modelId="{AC266F5F-D9FA-4C13-8D79-825E133ADB95}" type="parTrans" cxnId="{CBC2257C-C8E4-4586-B925-B9BF058B19F3}">
      <dgm:prSet/>
      <dgm:spPr/>
      <dgm:t>
        <a:bodyPr/>
        <a:lstStyle/>
        <a:p>
          <a:endParaRPr lang="bg-BG"/>
        </a:p>
      </dgm:t>
    </dgm:pt>
    <dgm:pt modelId="{3DD25AD2-5DEB-4B80-8824-833204289214}" type="sibTrans" cxnId="{CBC2257C-C8E4-4586-B925-B9BF058B19F3}">
      <dgm:prSet/>
      <dgm:spPr/>
      <dgm:t>
        <a:bodyPr/>
        <a:lstStyle/>
        <a:p>
          <a:endParaRPr lang="bg-BG"/>
        </a:p>
      </dgm:t>
    </dgm:pt>
    <dgm:pt modelId="{1771C8EA-1B5B-458C-9C1D-EF93F0414B56}" type="pres">
      <dgm:prSet presAssocID="{B1FD9785-D062-463D-A054-60071435F1AB}" presName="linearFlow" presStyleCnt="0">
        <dgm:presLayoutVars>
          <dgm:dir/>
          <dgm:resizeHandles val="exact"/>
        </dgm:presLayoutVars>
      </dgm:prSet>
      <dgm:spPr/>
    </dgm:pt>
    <dgm:pt modelId="{E746E00E-F38F-4830-98E6-ABCF2AE4132A}" type="pres">
      <dgm:prSet presAssocID="{5DDE15C7-8A58-4C8B-983F-4EA31BB83E3D}" presName="composite" presStyleCnt="0"/>
      <dgm:spPr/>
    </dgm:pt>
    <dgm:pt modelId="{1FB02FEC-1C47-41DD-A3AF-FC80548E84C3}" type="pres">
      <dgm:prSet presAssocID="{5DDE15C7-8A58-4C8B-983F-4EA31BB83E3D}" presName="imgShp" presStyleLbl="fgImgPlace1" presStyleIdx="0" presStyleCnt="3"/>
      <dgm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D69FCC98-55E6-4289-88C0-78FAE58ADE25}" type="pres">
      <dgm:prSet presAssocID="{5DDE15C7-8A58-4C8B-983F-4EA31BB83E3D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65E33D4A-3331-432B-8CD0-448A9B5A551A}" type="pres">
      <dgm:prSet presAssocID="{DBD77BF4-2350-4A8E-AA90-190E803F8645}" presName="spacing" presStyleCnt="0"/>
      <dgm:spPr/>
    </dgm:pt>
    <dgm:pt modelId="{1F1D65F3-88D1-4B3F-A42A-34E606B29E92}" type="pres">
      <dgm:prSet presAssocID="{3DCE76CC-E6B3-496B-AD75-4EB09F70F566}" presName="composite" presStyleCnt="0"/>
      <dgm:spPr/>
    </dgm:pt>
    <dgm:pt modelId="{F53661BB-4C33-4310-A0D8-0F11D9DF3651}" type="pres">
      <dgm:prSet presAssocID="{3DCE76CC-E6B3-496B-AD75-4EB09F70F566}" presName="imgShp" presStyleLbl="fgImgPlace1" presStyleIdx="1" presStyleCnt="3"/>
      <dgm:spPr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62F5E6BD-B290-4EC4-95E6-58097683C832}" type="pres">
      <dgm:prSet presAssocID="{3DCE76CC-E6B3-496B-AD75-4EB09F70F566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117F638F-941E-41DE-8407-D3388541C101}" type="pres">
      <dgm:prSet presAssocID="{BA2BBF87-2263-4F9A-AC56-A1BF373AB043}" presName="spacing" presStyleCnt="0"/>
      <dgm:spPr/>
    </dgm:pt>
    <dgm:pt modelId="{546BECC5-1C8D-43B4-8E08-C2B2BC076647}" type="pres">
      <dgm:prSet presAssocID="{5C14B05D-9C85-411D-978A-49516D431398}" presName="composite" presStyleCnt="0"/>
      <dgm:spPr/>
    </dgm:pt>
    <dgm:pt modelId="{92533B23-77D0-44BE-8899-D3410695298B}" type="pres">
      <dgm:prSet presAssocID="{5C14B05D-9C85-411D-978A-49516D431398}" presName="imgShp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526C9705-0539-478B-A7C9-B293182A7658}" type="pres">
      <dgm:prSet presAssocID="{5C14B05D-9C85-411D-978A-49516D431398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</dgm:ptLst>
  <dgm:cxnLst>
    <dgm:cxn modelId="{BFA8465E-6680-4F82-BBDF-EFA892F830D4}" type="presOf" srcId="{5C14B05D-9C85-411D-978A-49516D431398}" destId="{526C9705-0539-478B-A7C9-B293182A7658}" srcOrd="0" destOrd="0" presId="urn:microsoft.com/office/officeart/2005/8/layout/vList3"/>
    <dgm:cxn modelId="{20D116A9-83EB-400C-9083-8DE421F40E4F}" type="presOf" srcId="{5DDE15C7-8A58-4C8B-983F-4EA31BB83E3D}" destId="{D69FCC98-55E6-4289-88C0-78FAE58ADE25}" srcOrd="0" destOrd="0" presId="urn:microsoft.com/office/officeart/2005/8/layout/vList3"/>
    <dgm:cxn modelId="{CBC2257C-C8E4-4586-B925-B9BF058B19F3}" srcId="{B1FD9785-D062-463D-A054-60071435F1AB}" destId="{5C14B05D-9C85-411D-978A-49516D431398}" srcOrd="2" destOrd="0" parTransId="{AC266F5F-D9FA-4C13-8D79-825E133ADB95}" sibTransId="{3DD25AD2-5DEB-4B80-8824-833204289214}"/>
    <dgm:cxn modelId="{CD826967-BA4A-45E7-9330-DDD8C2886655}" srcId="{B1FD9785-D062-463D-A054-60071435F1AB}" destId="{3DCE76CC-E6B3-496B-AD75-4EB09F70F566}" srcOrd="1" destOrd="0" parTransId="{7B879A3D-26F3-4D83-8F56-DB7B8986531E}" sibTransId="{BA2BBF87-2263-4F9A-AC56-A1BF373AB043}"/>
    <dgm:cxn modelId="{25DEF188-F4DC-48A6-B5BD-A98BB750075B}" type="presOf" srcId="{3DCE76CC-E6B3-496B-AD75-4EB09F70F566}" destId="{62F5E6BD-B290-4EC4-95E6-58097683C832}" srcOrd="0" destOrd="0" presId="urn:microsoft.com/office/officeart/2005/8/layout/vList3"/>
    <dgm:cxn modelId="{786BBCD5-5A66-4CCC-98C4-75F84C7F5222}" type="presOf" srcId="{B1FD9785-D062-463D-A054-60071435F1AB}" destId="{1771C8EA-1B5B-458C-9C1D-EF93F0414B56}" srcOrd="0" destOrd="0" presId="urn:microsoft.com/office/officeart/2005/8/layout/vList3"/>
    <dgm:cxn modelId="{7A961D29-009D-4FB0-937B-C032942FD9C4}" srcId="{B1FD9785-D062-463D-A054-60071435F1AB}" destId="{5DDE15C7-8A58-4C8B-983F-4EA31BB83E3D}" srcOrd="0" destOrd="0" parTransId="{B4CF8FA3-BDD0-4E98-A7DE-F0094639F215}" sibTransId="{DBD77BF4-2350-4A8E-AA90-190E803F8645}"/>
    <dgm:cxn modelId="{E336D371-D78A-4DAB-8D3A-66C3ED101F37}" type="presParOf" srcId="{1771C8EA-1B5B-458C-9C1D-EF93F0414B56}" destId="{E746E00E-F38F-4830-98E6-ABCF2AE4132A}" srcOrd="0" destOrd="0" presId="urn:microsoft.com/office/officeart/2005/8/layout/vList3"/>
    <dgm:cxn modelId="{415BD8FB-0DA7-4F5A-B69D-E885A7022B12}" type="presParOf" srcId="{E746E00E-F38F-4830-98E6-ABCF2AE4132A}" destId="{1FB02FEC-1C47-41DD-A3AF-FC80548E84C3}" srcOrd="0" destOrd="0" presId="urn:microsoft.com/office/officeart/2005/8/layout/vList3"/>
    <dgm:cxn modelId="{BFF9BBAF-39F4-414B-BAB6-BFA831E69DF3}" type="presParOf" srcId="{E746E00E-F38F-4830-98E6-ABCF2AE4132A}" destId="{D69FCC98-55E6-4289-88C0-78FAE58ADE25}" srcOrd="1" destOrd="0" presId="urn:microsoft.com/office/officeart/2005/8/layout/vList3"/>
    <dgm:cxn modelId="{D69EB934-F2C3-4BE6-89E3-1247B0DD84C2}" type="presParOf" srcId="{1771C8EA-1B5B-458C-9C1D-EF93F0414B56}" destId="{65E33D4A-3331-432B-8CD0-448A9B5A551A}" srcOrd="1" destOrd="0" presId="urn:microsoft.com/office/officeart/2005/8/layout/vList3"/>
    <dgm:cxn modelId="{5C331FB7-59E6-4F20-8ACA-54EE96051D29}" type="presParOf" srcId="{1771C8EA-1B5B-458C-9C1D-EF93F0414B56}" destId="{1F1D65F3-88D1-4B3F-A42A-34E606B29E92}" srcOrd="2" destOrd="0" presId="urn:microsoft.com/office/officeart/2005/8/layout/vList3"/>
    <dgm:cxn modelId="{E07F2205-B671-409C-8BAD-AA0ECAB5E886}" type="presParOf" srcId="{1F1D65F3-88D1-4B3F-A42A-34E606B29E92}" destId="{F53661BB-4C33-4310-A0D8-0F11D9DF3651}" srcOrd="0" destOrd="0" presId="urn:microsoft.com/office/officeart/2005/8/layout/vList3"/>
    <dgm:cxn modelId="{515CA0B5-5C77-45E9-A72B-2DAEAB966B26}" type="presParOf" srcId="{1F1D65F3-88D1-4B3F-A42A-34E606B29E92}" destId="{62F5E6BD-B290-4EC4-95E6-58097683C832}" srcOrd="1" destOrd="0" presId="urn:microsoft.com/office/officeart/2005/8/layout/vList3"/>
    <dgm:cxn modelId="{7D80C272-1209-40E8-A32A-C4040820AE59}" type="presParOf" srcId="{1771C8EA-1B5B-458C-9C1D-EF93F0414B56}" destId="{117F638F-941E-41DE-8407-D3388541C101}" srcOrd="3" destOrd="0" presId="urn:microsoft.com/office/officeart/2005/8/layout/vList3"/>
    <dgm:cxn modelId="{66CAB219-EC66-4466-813A-19F5F92D4B75}" type="presParOf" srcId="{1771C8EA-1B5B-458C-9C1D-EF93F0414B56}" destId="{546BECC5-1C8D-43B4-8E08-C2B2BC076647}" srcOrd="4" destOrd="0" presId="urn:microsoft.com/office/officeart/2005/8/layout/vList3"/>
    <dgm:cxn modelId="{EE4A2791-D50D-4AC5-854F-C21902BBFBBA}" type="presParOf" srcId="{546BECC5-1C8D-43B4-8E08-C2B2BC076647}" destId="{92533B23-77D0-44BE-8899-D3410695298B}" srcOrd="0" destOrd="0" presId="urn:microsoft.com/office/officeart/2005/8/layout/vList3"/>
    <dgm:cxn modelId="{CDF2E411-90FF-472B-ADFF-9ADC7355135C}" type="presParOf" srcId="{546BECC5-1C8D-43B4-8E08-C2B2BC076647}" destId="{526C9705-0539-478B-A7C9-B293182A765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9FCC98-55E6-4289-88C0-78FAE58ADE25}">
      <dsp:nvSpPr>
        <dsp:cNvPr id="0" name=""/>
        <dsp:cNvSpPr/>
      </dsp:nvSpPr>
      <dsp:spPr>
        <a:xfrm rot="10800000">
          <a:off x="1958723" y="2782"/>
          <a:ext cx="6688836" cy="109576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3203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800" kern="1200" dirty="0"/>
            <a:t>Библиотечен кът – обогатяване целогодишно.</a:t>
          </a:r>
        </a:p>
      </dsp:txBody>
      <dsp:txXfrm rot="10800000">
        <a:off x="2232664" y="2782"/>
        <a:ext cx="6414895" cy="1095766"/>
      </dsp:txXfrm>
    </dsp:sp>
    <dsp:sp modelId="{1FB02FEC-1C47-41DD-A3AF-FC80548E84C3}">
      <dsp:nvSpPr>
        <dsp:cNvPr id="0" name=""/>
        <dsp:cNvSpPr/>
      </dsp:nvSpPr>
      <dsp:spPr>
        <a:xfrm>
          <a:off x="1410840" y="2782"/>
          <a:ext cx="1095766" cy="1095766"/>
        </a:xfrm>
        <a:prstGeom prst="ellipse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F5E6BD-B290-4EC4-95E6-58097683C832}">
      <dsp:nvSpPr>
        <dsp:cNvPr id="0" name=""/>
        <dsp:cNvSpPr/>
      </dsp:nvSpPr>
      <dsp:spPr>
        <a:xfrm rot="10800000">
          <a:off x="1958723" y="1418235"/>
          <a:ext cx="6688836" cy="109576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3203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800" kern="1200" dirty="0"/>
            <a:t>Четене на приказки с родители – през цялата учебна година.</a:t>
          </a:r>
        </a:p>
      </dsp:txBody>
      <dsp:txXfrm rot="10800000">
        <a:off x="2232664" y="1418235"/>
        <a:ext cx="6414895" cy="1095766"/>
      </dsp:txXfrm>
    </dsp:sp>
    <dsp:sp modelId="{F53661BB-4C33-4310-A0D8-0F11D9DF3651}">
      <dsp:nvSpPr>
        <dsp:cNvPr id="0" name=""/>
        <dsp:cNvSpPr/>
      </dsp:nvSpPr>
      <dsp:spPr>
        <a:xfrm>
          <a:off x="1410840" y="1418235"/>
          <a:ext cx="1095766" cy="1095766"/>
        </a:xfrm>
        <a:prstGeom prst="ellipse">
          <a:avLst/>
        </a:prstGeom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6C9705-0539-478B-A7C9-B293182A7658}">
      <dsp:nvSpPr>
        <dsp:cNvPr id="0" name=""/>
        <dsp:cNvSpPr/>
      </dsp:nvSpPr>
      <dsp:spPr>
        <a:xfrm rot="10800000">
          <a:off x="1958723" y="2833687"/>
          <a:ext cx="6688836" cy="109576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3203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800" kern="1200" dirty="0"/>
            <a:t>,,Гергьовден – Едерлезе „ м. Април</a:t>
          </a:r>
        </a:p>
      </dsp:txBody>
      <dsp:txXfrm rot="10800000">
        <a:off x="2232664" y="2833687"/>
        <a:ext cx="6414895" cy="1095766"/>
      </dsp:txXfrm>
    </dsp:sp>
    <dsp:sp modelId="{92533B23-77D0-44BE-8899-D3410695298B}">
      <dsp:nvSpPr>
        <dsp:cNvPr id="0" name=""/>
        <dsp:cNvSpPr/>
      </dsp:nvSpPr>
      <dsp:spPr>
        <a:xfrm>
          <a:off x="1410840" y="2833687"/>
          <a:ext cx="1095766" cy="1095766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DA13C3-B199-4DC7-A0D4-EF826FF37D7C}" type="datetimeFigureOut">
              <a:rPr lang="bg-BG" smtClean="0"/>
              <a:t>7.5.2024 г.</a:t>
            </a:fld>
            <a:endParaRPr lang="bg-BG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A2BE50-E0D2-4D7A-8B80-2A63979439C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96994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A2BE50-E0D2-4D7A-8B80-2A63979439CB}" type="slidenum">
              <a:rPr lang="bg-BG" smtClean="0"/>
              <a:t>1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29392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sz="1800" dirty="0">
                <a:solidFill>
                  <a:srgbClr val="FF0000"/>
                </a:solidFill>
              </a:rPr>
              <a:t>Т</a:t>
            </a:r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A2BE50-E0D2-4D7A-8B80-2A63979439CB}" type="slidenum">
              <a:rPr lang="bg-BG" smtClean="0"/>
              <a:t>2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700581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8E891B54-E0E0-472F-9CD0-0FA12A17B579}" type="datetimeFigureOut">
              <a:rPr lang="bg-BG" smtClean="0"/>
              <a:t>7.5.2024 г.</a:t>
            </a:fld>
            <a:endParaRPr lang="bg-BG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F6F4B55-2502-4117-AC40-17C5957E143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392076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91B54-E0E0-472F-9CD0-0FA12A17B579}" type="datetimeFigureOut">
              <a:rPr lang="bg-BG" smtClean="0"/>
              <a:t>7.5.2024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F4B55-2502-4117-AC40-17C5957E143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34343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91B54-E0E0-472F-9CD0-0FA12A17B579}" type="datetimeFigureOut">
              <a:rPr lang="bg-BG" smtClean="0"/>
              <a:t>7.5.2024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F4B55-2502-4117-AC40-17C5957E143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961174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91B54-E0E0-472F-9CD0-0FA12A17B579}" type="datetimeFigureOut">
              <a:rPr lang="bg-BG" smtClean="0"/>
              <a:t>7.5.2024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F4B55-2502-4117-AC40-17C5957E143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268183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лавка разд.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E891B54-E0E0-472F-9CD0-0FA12A17B579}" type="datetimeFigureOut">
              <a:rPr lang="bg-BG" smtClean="0"/>
              <a:t>7.5.2024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7F6F4B55-2502-4117-AC40-17C5957E143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047399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91B54-E0E0-472F-9CD0-0FA12A17B579}" type="datetimeFigureOut">
              <a:rPr lang="bg-BG" smtClean="0"/>
              <a:t>7.5.2024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F4B55-2502-4117-AC40-17C5957E143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092028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91B54-E0E0-472F-9CD0-0FA12A17B579}" type="datetimeFigureOut">
              <a:rPr lang="bg-BG" smtClean="0"/>
              <a:t>7.5.2024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F4B55-2502-4117-AC40-17C5957E143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533167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91B54-E0E0-472F-9CD0-0FA12A17B579}" type="datetimeFigureOut">
              <a:rPr lang="bg-BG" smtClean="0"/>
              <a:t>7.5.2024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F4B55-2502-4117-AC40-17C5957E143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103180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91B54-E0E0-472F-9CD0-0FA12A17B579}" type="datetimeFigureOut">
              <a:rPr lang="bg-BG" smtClean="0"/>
              <a:t>7.5.2024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F4B55-2502-4117-AC40-17C5957E143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607282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91B54-E0E0-472F-9CD0-0FA12A17B579}" type="datetimeFigureOut">
              <a:rPr lang="bg-BG" smtClean="0"/>
              <a:t>7.5.2024 г.</a:t>
            </a:fld>
            <a:endParaRPr lang="bg-BG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bg-BG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F6F4B55-2502-4117-AC40-17C5957E1434}" type="slidenum">
              <a:rPr lang="bg-BG" smtClean="0"/>
              <a:t>‹#›</a:t>
            </a:fld>
            <a:endParaRPr lang="bg-BG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38092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8E891B54-E0E0-472F-9CD0-0FA12A17B579}" type="datetimeFigureOut">
              <a:rPr lang="bg-BG" smtClean="0"/>
              <a:t>7.5.2024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F6F4B55-2502-4117-AC40-17C5957E1434}" type="slidenum">
              <a:rPr lang="bg-BG" smtClean="0"/>
              <a:t>‹#›</a:t>
            </a:fld>
            <a:endParaRPr lang="bg-BG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26254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E891B54-E0E0-472F-9CD0-0FA12A17B579}" type="datetimeFigureOut">
              <a:rPr lang="bg-BG" smtClean="0"/>
              <a:t>7.5.2024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F6F4B55-2502-4117-AC40-17C5957E143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57104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4F05AA0-9A96-DC22-9CD3-1F0D457B9E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bg-BG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Мини –проект </a:t>
            </a:r>
            <a:br>
              <a:rPr lang="bg-BG" dirty="0">
                <a:solidFill>
                  <a:srgbClr val="002060"/>
                </a:solidFill>
                <a:latin typeface="Bahnschrift Condensed" panose="020B0502040204020203" pitchFamily="34" charset="0"/>
              </a:rPr>
            </a:br>
            <a:r>
              <a:rPr lang="bg-BG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,,Еднакви в различието „</a:t>
            </a:r>
          </a:p>
        </p:txBody>
      </p:sp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id="{D4B00E4C-BA7D-FE2F-AC5C-99542F1CF7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387600"/>
          </a:xfrm>
        </p:spPr>
        <p:txBody>
          <a:bodyPr>
            <a:normAutofit/>
          </a:bodyPr>
          <a:lstStyle/>
          <a:p>
            <a:endParaRPr lang="bg-BG" dirty="0"/>
          </a:p>
          <a:p>
            <a:endParaRPr lang="bg-BG" dirty="0"/>
          </a:p>
          <a:p>
            <a:r>
              <a:rPr lang="bg-BG" dirty="0">
                <a:solidFill>
                  <a:srgbClr val="DA126C"/>
                </a:solidFill>
              </a:rPr>
              <a:t>Изготвили проекта:</a:t>
            </a:r>
          </a:p>
          <a:p>
            <a:r>
              <a:rPr lang="bg-BG" dirty="0">
                <a:solidFill>
                  <a:srgbClr val="DA126C"/>
                </a:solidFill>
              </a:rPr>
              <a:t>                     Учител : ст.уч. Росица Донкова</a:t>
            </a:r>
          </a:p>
          <a:p>
            <a:r>
              <a:rPr lang="bg-BG" dirty="0">
                <a:solidFill>
                  <a:srgbClr val="DA126C"/>
                </a:solidFill>
              </a:rPr>
              <a:t>              Учител : Антония Тодорова</a:t>
            </a:r>
          </a:p>
          <a:p>
            <a:r>
              <a:rPr lang="bg-BG" dirty="0">
                <a:solidFill>
                  <a:srgbClr val="DA126C"/>
                </a:solidFill>
              </a:rPr>
              <a:t>                    Трета ,, А „ група ,, Слънчица „</a:t>
            </a:r>
          </a:p>
          <a:p>
            <a:r>
              <a:rPr lang="bg-BG" dirty="0">
                <a:solidFill>
                  <a:srgbClr val="DA126C"/>
                </a:solidFill>
              </a:rPr>
              <a:t>             </a:t>
            </a:r>
            <a:r>
              <a:rPr lang="en-US" dirty="0">
                <a:solidFill>
                  <a:srgbClr val="DA126C"/>
                </a:solidFill>
              </a:rPr>
              <a:t>  </a:t>
            </a:r>
            <a:r>
              <a:rPr lang="bg-BG" dirty="0">
                <a:solidFill>
                  <a:srgbClr val="DA126C"/>
                </a:solidFill>
              </a:rPr>
              <a:t> ДГ 19 ,, Щурче „</a:t>
            </a:r>
            <a:r>
              <a:rPr lang="en-US" dirty="0">
                <a:solidFill>
                  <a:srgbClr val="DA126C"/>
                </a:solidFill>
              </a:rPr>
              <a:t> </a:t>
            </a:r>
            <a:r>
              <a:rPr lang="bg-BG" dirty="0">
                <a:solidFill>
                  <a:srgbClr val="DA126C"/>
                </a:solidFill>
              </a:rPr>
              <a:t>гр.</a:t>
            </a:r>
            <a:r>
              <a:rPr lang="en-US" dirty="0">
                <a:solidFill>
                  <a:srgbClr val="DA126C"/>
                </a:solidFill>
              </a:rPr>
              <a:t> </a:t>
            </a:r>
            <a:r>
              <a:rPr lang="bg-BG" dirty="0">
                <a:solidFill>
                  <a:srgbClr val="DA126C"/>
                </a:solidFill>
              </a:rPr>
              <a:t>Хасково 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54648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37309" y="642594"/>
            <a:ext cx="10487891" cy="825988"/>
          </a:xfrm>
        </p:spPr>
        <p:txBody>
          <a:bodyPr>
            <a:normAutofit/>
          </a:bodyPr>
          <a:lstStyle/>
          <a:p>
            <a:pPr algn="ctr"/>
            <a:r>
              <a:rPr lang="bg-BG" sz="3200" b="1" dirty="0" smtClean="0">
                <a:solidFill>
                  <a:srgbClr val="F254C5"/>
                </a:solidFill>
              </a:rPr>
              <a:t>Един незабравим празник за финал на проекта</a:t>
            </a:r>
            <a:endParaRPr lang="bg-BG" sz="3200" b="1" dirty="0">
              <a:solidFill>
                <a:srgbClr val="F254C5"/>
              </a:solidFill>
            </a:endParaRPr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7309" y="1265599"/>
            <a:ext cx="5118291" cy="2641383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08" y="4116532"/>
            <a:ext cx="5118291" cy="2528345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7674" y="1265598"/>
            <a:ext cx="4958130" cy="2641384"/>
          </a:xfrm>
          <a:prstGeom prst="rect">
            <a:avLst/>
          </a:prstGeom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4543" y="4116532"/>
            <a:ext cx="5071261" cy="252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14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451915"/>
          </a:xfrm>
        </p:spPr>
        <p:txBody>
          <a:bodyPr>
            <a:normAutofit fontScale="90000"/>
          </a:bodyPr>
          <a:lstStyle/>
          <a:p>
            <a:endParaRPr lang="bg-BG" dirty="0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030" y="248661"/>
            <a:ext cx="5597236" cy="3062575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657" y="248661"/>
            <a:ext cx="5390314" cy="3062575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030" y="3477492"/>
            <a:ext cx="5597236" cy="3061853"/>
          </a:xfrm>
          <a:prstGeom prst="rect">
            <a:avLst/>
          </a:prstGeom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4656" y="3477492"/>
            <a:ext cx="5390314" cy="306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46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93DAC55A-387F-00C9-2CC2-F83A391C2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b="1" dirty="0">
                <a:solidFill>
                  <a:srgbClr val="FF0000"/>
                </a:solidFill>
              </a:rPr>
              <a:t>Благодарим Ви за вниманието!!!</a:t>
            </a:r>
          </a:p>
        </p:txBody>
      </p:sp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4" name="Контейнер за съдържание 3" descr="Rainbow heart">
                <a:extLst>
                  <a:ext uri="{FF2B5EF4-FFF2-40B4-BE49-F238E27FC236}">
                    <a16:creationId xmlns:a16="http://schemas.microsoft.com/office/drawing/2014/main" id="{C96F5E98-1A3B-73C1-D7B8-6EDCD2C0FB7C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771166054"/>
                  </p:ext>
                </p:extLst>
              </p:nvPr>
            </p:nvGraphicFramePr>
            <p:xfrm>
              <a:off x="4786526" y="2886067"/>
              <a:ext cx="2618947" cy="2366978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618947" cy="2366978"/>
                    </a:xfrm>
                    <a:prstGeom prst="rect">
                      <a:avLst/>
                    </a:prstGeom>
                  </am3d:spPr>
                  <am3d:camera>
                    <am3d:pos x="0" y="0" z="6644562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5022928" d="1000000"/>
                    <am3d:preTrans dx="0" dy="-16175479" dz="1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82833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Контейнер за съдържание 3" descr="Rainbow heart">
                <a:extLst>
                  <a:ext uri="{FF2B5EF4-FFF2-40B4-BE49-F238E27FC236}">
                    <a16:creationId xmlns:a16="http://schemas.microsoft.com/office/drawing/2014/main" id="{C96F5E98-1A3B-73C1-D7B8-6EDCD2C0FB7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86526" y="2886067"/>
                <a:ext cx="2618947" cy="236697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8706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200021E0-81EF-E01D-8693-7897117B5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>
                <a:solidFill>
                  <a:srgbClr val="FF0066"/>
                </a:solidFill>
                <a:latin typeface="Bahnschrift SemiBold" panose="020B0502040204020203" pitchFamily="34" charset="0"/>
              </a:rPr>
              <a:t>     Тематична рамка на проекта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07E52B71-2FF7-2D0E-E77A-205FBE9707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bg-BG" sz="2000" dirty="0"/>
              <a:t>Както различните цветя цъфтят в една градина ,така и хората с различен етнически произход живеят в нашата родина България. Те се различават по своя майчин език , по обичаите си и по религията ,която изповядват , но си приличат по това ,че са хора</a:t>
            </a:r>
            <a:r>
              <a:rPr lang="en-US" sz="2000" dirty="0"/>
              <a:t> </a:t>
            </a:r>
            <a:r>
              <a:rPr lang="bg-BG" sz="2000" dirty="0"/>
              <a:t>,</a:t>
            </a:r>
            <a:r>
              <a:rPr lang="en-US" sz="2000" dirty="0"/>
              <a:t> </a:t>
            </a:r>
            <a:r>
              <a:rPr lang="bg-BG" sz="2000" dirty="0"/>
              <a:t>които обичат своята родина и ценят човешките добродетели – трудолюбие</a:t>
            </a:r>
            <a:r>
              <a:rPr lang="en-US" sz="2000" dirty="0"/>
              <a:t> </a:t>
            </a:r>
            <a:r>
              <a:rPr lang="bg-BG" sz="2000" dirty="0"/>
              <a:t>,</a:t>
            </a:r>
            <a:r>
              <a:rPr lang="en-US" sz="2000" dirty="0"/>
              <a:t> </a:t>
            </a:r>
            <a:r>
              <a:rPr lang="bg-BG" sz="2000" dirty="0"/>
              <a:t>справедливост, любов към семейството .Човек</a:t>
            </a:r>
            <a:r>
              <a:rPr lang="en-US" sz="2000" dirty="0"/>
              <a:t>,</a:t>
            </a:r>
            <a:r>
              <a:rPr lang="bg-BG" sz="2000" dirty="0"/>
              <a:t> който не знае историята и традициите на своя род, е без</a:t>
            </a:r>
            <a:r>
              <a:rPr lang="en-US" sz="2000" dirty="0"/>
              <a:t> </a:t>
            </a:r>
            <a:r>
              <a:rPr lang="bg-BG" sz="2000" dirty="0"/>
              <a:t>бъдеще . </a:t>
            </a:r>
          </a:p>
          <a:p>
            <a:r>
              <a:rPr lang="bg-BG" sz="2000" dirty="0"/>
              <a:t>Ето върху какво работихме с деца и родители в група ,, Слънчица „ през изминалата година .Запознаха се с легендите и традициите на  празниците Гергьовден , Едерлезе и Хъдърлез. Четохме ромски приказки с родители.</a:t>
            </a:r>
          </a:p>
        </p:txBody>
      </p:sp>
    </p:spTree>
    <p:extLst>
      <p:ext uri="{BB962C8B-B14F-4D97-AF65-F5344CB8AC3E}">
        <p14:creationId xmlns:p14="http://schemas.microsoft.com/office/powerpoint/2010/main" val="5986915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5A5DB89C-82B7-ECBF-8C51-F7E4A343E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>
                <a:solidFill>
                  <a:srgbClr val="002060"/>
                </a:solidFill>
                <a:latin typeface="Bahnschrift" panose="020B0502040204020203" pitchFamily="34" charset="0"/>
              </a:rPr>
              <a:t>            </a:t>
            </a:r>
            <a:r>
              <a:rPr lang="bg-BG" dirty="0">
                <a:solidFill>
                  <a:srgbClr val="FF0066"/>
                </a:solidFill>
                <a:latin typeface="Bahnschrift" panose="020B0502040204020203" pitchFamily="34" charset="0"/>
              </a:rPr>
              <a:t>Цели на проекта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BECD91F8-937E-6090-DA68-754B5AA22C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bg-BG" dirty="0"/>
              <a:t>          </a:t>
            </a:r>
          </a:p>
          <a:p>
            <a:pPr marL="0" indent="0">
              <a:buNone/>
            </a:pPr>
            <a:r>
              <a:rPr lang="bg-BG" sz="2400" dirty="0"/>
              <a:t>                   1. Да се формира у децата интерес към народните </a:t>
            </a:r>
          </a:p>
          <a:p>
            <a:pPr marL="0" indent="0">
              <a:buNone/>
            </a:pPr>
            <a:r>
              <a:rPr lang="bg-BG" sz="2400" dirty="0"/>
              <a:t>                       традиции и обичаи , на различните етноси.</a:t>
            </a:r>
          </a:p>
          <a:p>
            <a:pPr marL="0" indent="0">
              <a:buNone/>
            </a:pPr>
            <a:r>
              <a:rPr lang="bg-BG" sz="2400" dirty="0"/>
              <a:t>                   2. Провокиране на интерес и съвместна дейност </a:t>
            </a:r>
          </a:p>
          <a:p>
            <a:pPr marL="0" indent="0">
              <a:buNone/>
            </a:pPr>
            <a:r>
              <a:rPr lang="bg-BG" sz="2400" dirty="0"/>
              <a:t>                       между семейство и детска градина .</a:t>
            </a:r>
          </a:p>
          <a:p>
            <a:pPr marL="0" indent="0">
              <a:buNone/>
            </a:pPr>
            <a:r>
              <a:rPr lang="bg-BG" sz="2400" dirty="0"/>
              <a:t>                   3. Възпитаване на любов и уважени към различната</a:t>
            </a:r>
          </a:p>
          <a:p>
            <a:pPr marL="0" indent="0">
              <a:buNone/>
            </a:pPr>
            <a:r>
              <a:rPr lang="bg-BG" sz="2400" dirty="0"/>
              <a:t>                        етническа принадлежност, традиции и обичаи.</a:t>
            </a:r>
          </a:p>
          <a:p>
            <a:pPr marL="0" indent="0">
              <a:buNone/>
            </a:pPr>
            <a:r>
              <a:rPr lang="bg-BG" sz="2400" dirty="0"/>
              <a:t>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8326558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A5BD162A-B277-1785-E956-F3719D8B6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>
                <a:solidFill>
                  <a:srgbClr val="FF0000"/>
                </a:solidFill>
              </a:rPr>
              <a:t>        Задачи на проекта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1EA32315-8E9B-E29A-D328-5CAFDA9FF1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bg-BG" dirty="0"/>
          </a:p>
          <a:p>
            <a:pPr marL="0" indent="0">
              <a:buNone/>
            </a:pPr>
            <a:r>
              <a:rPr lang="bg-BG" dirty="0"/>
              <a:t>                    </a:t>
            </a:r>
            <a:r>
              <a:rPr lang="bg-BG" sz="2400" dirty="0"/>
              <a:t>1. Провокиране на интерес и инициативност у </a:t>
            </a:r>
          </a:p>
          <a:p>
            <a:pPr marL="0" indent="0">
              <a:buNone/>
            </a:pPr>
            <a:r>
              <a:rPr lang="bg-BG" sz="2400" dirty="0"/>
              <a:t>                   родители към ефективно сътрудничество между,</a:t>
            </a:r>
          </a:p>
          <a:p>
            <a:pPr marL="0" indent="0">
              <a:buNone/>
            </a:pPr>
            <a:r>
              <a:rPr lang="bg-BG" sz="2400" dirty="0"/>
              <a:t>                   семейство и детска градина.</a:t>
            </a:r>
          </a:p>
          <a:p>
            <a:pPr marL="0" indent="0">
              <a:buNone/>
            </a:pPr>
            <a:r>
              <a:rPr lang="bg-BG" sz="2400" dirty="0"/>
              <a:t>                2. Насърчаване  чувствата на уважение към</a:t>
            </a:r>
          </a:p>
          <a:p>
            <a:pPr marL="0" indent="0">
              <a:buNone/>
            </a:pPr>
            <a:r>
              <a:rPr lang="bg-BG" sz="2400" dirty="0"/>
              <a:t>                    различните етноси и традиции.</a:t>
            </a:r>
          </a:p>
          <a:p>
            <a:pPr marL="0" indent="0">
              <a:buNone/>
            </a:pPr>
            <a:r>
              <a:rPr lang="bg-BG" sz="2400" dirty="0"/>
              <a:t>                3. Пробуждане на интерес у децата към художествени</a:t>
            </a:r>
          </a:p>
          <a:p>
            <a:pPr marL="0" indent="0">
              <a:buNone/>
            </a:pPr>
            <a:r>
              <a:rPr lang="bg-BG" sz="2400" dirty="0"/>
              <a:t>                    произведения от други етно култури.</a:t>
            </a:r>
          </a:p>
          <a:p>
            <a:pPr marL="0" indent="0">
              <a:buNone/>
            </a:pPr>
            <a:endParaRPr lang="bg-BG" sz="2400" dirty="0"/>
          </a:p>
        </p:txBody>
      </p:sp>
    </p:spTree>
    <p:extLst>
      <p:ext uri="{BB962C8B-B14F-4D97-AF65-F5344CB8AC3E}">
        <p14:creationId xmlns:p14="http://schemas.microsoft.com/office/powerpoint/2010/main" val="3284102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09751A6A-0E79-5220-D4AA-AE14D097B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>
                <a:solidFill>
                  <a:srgbClr val="FF0000"/>
                </a:solidFill>
              </a:rPr>
              <a:t>        Очаквани резултати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1B5849AF-DE01-D32B-236B-0EF171552C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bg-BG" dirty="0"/>
              <a:t>Има представа за празници и обичаи , традиционни за други културни общности.</a:t>
            </a:r>
          </a:p>
          <a:p>
            <a:r>
              <a:rPr lang="bg-BG" dirty="0"/>
              <a:t> Децата  назовават разнообразни по вид, сюжет и националност празници;</a:t>
            </a:r>
          </a:p>
          <a:p>
            <a:r>
              <a:rPr lang="bg-BG" dirty="0"/>
              <a:t>Свързва традиционните ритуали със съответните празници .</a:t>
            </a:r>
          </a:p>
          <a:p>
            <a:r>
              <a:rPr lang="bg-BG" dirty="0"/>
              <a:t>Обогатяване на активен речник и усъвършенстване на свързана реч;</a:t>
            </a:r>
          </a:p>
          <a:p>
            <a:r>
              <a:rPr lang="bg-BG" dirty="0"/>
              <a:t>Демонстрира уважение и привързаност към народните традиции и обичаи ;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490743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0BF187E7-A415-90E7-947C-35EB181F3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bg-BG" dirty="0"/>
              <a:t>           </a:t>
            </a:r>
            <a:r>
              <a:rPr lang="bg-BG" b="1" dirty="0">
                <a:solidFill>
                  <a:srgbClr val="FF0000"/>
                </a:solidFill>
              </a:rPr>
              <a:t>Мото на проекта</a:t>
            </a:r>
            <a:r>
              <a:rPr lang="en-US" b="1" dirty="0">
                <a:solidFill>
                  <a:srgbClr val="FF0000"/>
                </a:solidFill>
              </a:rPr>
              <a:t>: </a:t>
            </a:r>
            <a:r>
              <a:rPr lang="bg-BG" b="1" dirty="0">
                <a:solidFill>
                  <a:srgbClr val="FF0000"/>
                </a:solidFill>
              </a:rPr>
              <a:t/>
            </a:r>
            <a:br>
              <a:rPr lang="bg-BG" b="1" dirty="0">
                <a:solidFill>
                  <a:srgbClr val="FF0000"/>
                </a:solidFill>
              </a:rPr>
            </a:br>
            <a:r>
              <a:rPr lang="bg-BG" b="1" dirty="0">
                <a:solidFill>
                  <a:srgbClr val="FF0000"/>
                </a:solidFill>
              </a:rPr>
              <a:t>     </a:t>
            </a:r>
            <a:r>
              <a:rPr lang="en-US" b="1" dirty="0">
                <a:solidFill>
                  <a:srgbClr val="7030A0"/>
                </a:solidFill>
              </a:rPr>
              <a:t>,, </a:t>
            </a:r>
            <a:r>
              <a:rPr lang="bg-BG" b="1" dirty="0">
                <a:solidFill>
                  <a:srgbClr val="7030A0"/>
                </a:solidFill>
              </a:rPr>
              <a:t>Еднакви в различието „</a:t>
            </a:r>
            <a:br>
              <a:rPr lang="bg-BG" b="1" dirty="0">
                <a:solidFill>
                  <a:srgbClr val="7030A0"/>
                </a:solidFill>
              </a:rPr>
            </a:br>
            <a:endParaRPr lang="bg-BG" b="1" dirty="0">
              <a:solidFill>
                <a:srgbClr val="7030A0"/>
              </a:solidFill>
            </a:endParaRPr>
          </a:p>
        </p:txBody>
      </p:sp>
      <p:pic>
        <p:nvPicPr>
          <p:cNvPr id="5" name="Контейнер за съдържание 4">
            <a:extLst>
              <a:ext uri="{FF2B5EF4-FFF2-40B4-BE49-F238E27FC236}">
                <a16:creationId xmlns:a16="http://schemas.microsoft.com/office/drawing/2014/main" id="{458BD13C-B407-1071-ACB5-866E46706A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014" y="2103438"/>
            <a:ext cx="2949972" cy="3932237"/>
          </a:xfrm>
        </p:spPr>
      </p:pic>
    </p:spTree>
    <p:extLst>
      <p:ext uri="{BB962C8B-B14F-4D97-AF65-F5344CB8AC3E}">
        <p14:creationId xmlns:p14="http://schemas.microsoft.com/office/powerpoint/2010/main" val="2712336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58E2B680-4088-2E83-6C10-1F5C4C4FD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/>
              <a:t>   </a:t>
            </a:r>
            <a:r>
              <a:rPr lang="bg-BG" b="1" dirty="0">
                <a:solidFill>
                  <a:srgbClr val="FF0000"/>
                </a:solidFill>
              </a:rPr>
              <a:t>Продължителност на проекта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1042D543-5BC1-5420-C00B-C46FA50437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 dirty="0"/>
          </a:p>
          <a:p>
            <a:pPr marL="0" indent="0">
              <a:buNone/>
            </a:pPr>
            <a:endParaRPr lang="bg-BG" dirty="0"/>
          </a:p>
          <a:p>
            <a:r>
              <a:rPr lang="bg-BG" sz="2400" dirty="0"/>
              <a:t>Обхват на проекта : В рамките на учебната година.</a:t>
            </a:r>
          </a:p>
          <a:p>
            <a:endParaRPr lang="bg-BG" sz="2400" dirty="0"/>
          </a:p>
          <a:p>
            <a:r>
              <a:rPr lang="bg-BG" sz="2400" dirty="0"/>
              <a:t>Вид на проекта  :  Практико ориентиран .</a:t>
            </a:r>
          </a:p>
        </p:txBody>
      </p:sp>
    </p:spTree>
    <p:extLst>
      <p:ext uri="{BB962C8B-B14F-4D97-AF65-F5344CB8AC3E}">
        <p14:creationId xmlns:p14="http://schemas.microsoft.com/office/powerpoint/2010/main" val="1741433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A83A4A5B-1236-4B16-08C6-0E59EA950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dirty="0"/>
              <a:t>        </a:t>
            </a:r>
            <a:r>
              <a:rPr lang="bg-BG" b="1" dirty="0">
                <a:solidFill>
                  <a:srgbClr val="FF0000"/>
                </a:solidFill>
              </a:rPr>
              <a:t>График на провеждане</a:t>
            </a:r>
          </a:p>
        </p:txBody>
      </p:sp>
      <p:graphicFrame>
        <p:nvGraphicFramePr>
          <p:cNvPr id="4" name="Контейнер за съдържание 3">
            <a:extLst>
              <a:ext uri="{FF2B5EF4-FFF2-40B4-BE49-F238E27FC236}">
                <a16:creationId xmlns:a16="http://schemas.microsoft.com/office/drawing/2014/main" id="{36FD1D4E-56C7-5B86-CDDD-74A7E3EA7F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3064731"/>
              </p:ext>
            </p:extLst>
          </p:nvPr>
        </p:nvGraphicFramePr>
        <p:xfrm>
          <a:off x="1066800" y="2103438"/>
          <a:ext cx="10058400" cy="3932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520612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9B099CC0-965F-A68F-1B37-BFE465617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327" y="363894"/>
            <a:ext cx="11000509" cy="1679510"/>
          </a:xfrm>
        </p:spPr>
        <p:txBody>
          <a:bodyPr>
            <a:normAutofit fontScale="90000"/>
          </a:bodyPr>
          <a:lstStyle/>
          <a:p>
            <a:pPr algn="ctr"/>
            <a:r>
              <a:rPr lang="bg-BG" sz="4000" dirty="0"/>
              <a:t> </a:t>
            </a:r>
            <a:r>
              <a:rPr lang="bg-BG" sz="4000" b="1" dirty="0">
                <a:solidFill>
                  <a:srgbClr val="F254C5"/>
                </a:solidFill>
              </a:rPr>
              <a:t>Красиви </a:t>
            </a:r>
            <a:r>
              <a:rPr lang="bg-BG" sz="4000" b="1" dirty="0" smtClean="0">
                <a:solidFill>
                  <a:srgbClr val="F254C5"/>
                </a:solidFill>
              </a:rPr>
              <a:t>сме, защото </a:t>
            </a:r>
            <a:r>
              <a:rPr lang="bg-BG" sz="4000" b="1" dirty="0">
                <a:solidFill>
                  <a:srgbClr val="F254C5"/>
                </a:solidFill>
              </a:rPr>
              <a:t>сме  </a:t>
            </a:r>
            <a:r>
              <a:rPr lang="bg-BG" sz="4000" b="1" dirty="0" smtClean="0">
                <a:solidFill>
                  <a:srgbClr val="F254C5"/>
                </a:solidFill>
              </a:rPr>
              <a:t>различни,</a:t>
            </a:r>
            <a:br>
              <a:rPr lang="bg-BG" sz="4000" b="1" dirty="0" smtClean="0">
                <a:solidFill>
                  <a:srgbClr val="F254C5"/>
                </a:solidFill>
              </a:rPr>
            </a:br>
            <a:r>
              <a:rPr lang="bg-BG" sz="4000" b="1" dirty="0" smtClean="0">
                <a:solidFill>
                  <a:srgbClr val="F254C5"/>
                </a:solidFill>
              </a:rPr>
              <a:t> </a:t>
            </a:r>
            <a:r>
              <a:rPr lang="bg-BG" sz="4000" b="1" dirty="0">
                <a:solidFill>
                  <a:srgbClr val="F254C5"/>
                </a:solidFill>
              </a:rPr>
              <a:t>силни </a:t>
            </a:r>
            <a:r>
              <a:rPr lang="bg-BG" sz="4000" b="1" dirty="0" smtClean="0">
                <a:solidFill>
                  <a:srgbClr val="F254C5"/>
                </a:solidFill>
              </a:rPr>
              <a:t>сме, защото </a:t>
            </a:r>
            <a:r>
              <a:rPr lang="bg-BG" sz="4000" b="1" dirty="0">
                <a:solidFill>
                  <a:srgbClr val="F254C5"/>
                </a:solidFill>
              </a:rPr>
              <a:t>се </a:t>
            </a:r>
            <a:r>
              <a:rPr lang="bg-BG" sz="4000" b="1" dirty="0" smtClean="0">
                <a:solidFill>
                  <a:srgbClr val="F254C5"/>
                </a:solidFill>
              </a:rPr>
              <a:t>държим </a:t>
            </a:r>
            <a:r>
              <a:rPr lang="bg-BG" sz="4000" b="1" dirty="0">
                <a:solidFill>
                  <a:srgbClr val="F254C5"/>
                </a:solidFill>
              </a:rPr>
              <a:t>ръка за ръка.</a:t>
            </a:r>
          </a:p>
        </p:txBody>
      </p:sp>
      <p:pic>
        <p:nvPicPr>
          <p:cNvPr id="5" name="Контейнер за съдържание 4">
            <a:extLst>
              <a:ext uri="{FF2B5EF4-FFF2-40B4-BE49-F238E27FC236}">
                <a16:creationId xmlns:a16="http://schemas.microsoft.com/office/drawing/2014/main" id="{4A3EC62B-58ED-783E-CCB2-451284488F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327" y="1922106"/>
            <a:ext cx="8797637" cy="4572000"/>
          </a:xfrm>
        </p:spPr>
      </p:pic>
    </p:spTree>
    <p:extLst>
      <p:ext uri="{BB962C8B-B14F-4D97-AF65-F5344CB8AC3E}">
        <p14:creationId xmlns:p14="http://schemas.microsoft.com/office/powerpoint/2010/main" val="176988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ромат">
  <a:themeElements>
    <a:clrScheme name="Аромат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Аромат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ромат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TM03457510[[fn=Аромат]]</Template>
  <TotalTime>450</TotalTime>
  <Words>410</Words>
  <Application>Microsoft Office PowerPoint</Application>
  <PresentationFormat>Широк екран</PresentationFormat>
  <Paragraphs>52</Paragraphs>
  <Slides>12</Slides>
  <Notes>2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12</vt:i4>
      </vt:variant>
    </vt:vector>
  </HeadingPairs>
  <TitlesOfParts>
    <vt:vector size="19" baseType="lpstr">
      <vt:lpstr>Bahnschrift</vt:lpstr>
      <vt:lpstr>Bahnschrift Condensed</vt:lpstr>
      <vt:lpstr>Bahnschrift SemiBold</vt:lpstr>
      <vt:lpstr>Calibri</vt:lpstr>
      <vt:lpstr>Century Gothic</vt:lpstr>
      <vt:lpstr>Garamond</vt:lpstr>
      <vt:lpstr>Аромат</vt:lpstr>
      <vt:lpstr>Мини –проект  ,,Еднакви в различието „</vt:lpstr>
      <vt:lpstr>     Тематична рамка на проекта</vt:lpstr>
      <vt:lpstr>            Цели на проекта</vt:lpstr>
      <vt:lpstr>        Задачи на проекта</vt:lpstr>
      <vt:lpstr>        Очаквани резултати</vt:lpstr>
      <vt:lpstr>           Мото на проекта:       ,, Еднакви в различието „ </vt:lpstr>
      <vt:lpstr>   Продължителност на проекта</vt:lpstr>
      <vt:lpstr>        График на провеждане</vt:lpstr>
      <vt:lpstr> Красиви сме, защото сме  различни,  силни сме, защото се държим ръка за ръка.</vt:lpstr>
      <vt:lpstr>Един незабравим празник за финал на проекта</vt:lpstr>
      <vt:lpstr>Презентация на PowerPoint</vt:lpstr>
      <vt:lpstr>Благодарим Ви за вниманието!!!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Росица Николова Донкова</dc:creator>
  <cp:lastModifiedBy>User</cp:lastModifiedBy>
  <cp:revision>28</cp:revision>
  <dcterms:created xsi:type="dcterms:W3CDTF">2024-04-24T13:18:49Z</dcterms:created>
  <dcterms:modified xsi:type="dcterms:W3CDTF">2024-05-07T08:42:48Z</dcterms:modified>
</cp:coreProperties>
</file>