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82" autoAdjust="0"/>
    <p:restoredTop sz="95852" autoAdjust="0"/>
  </p:normalViewPr>
  <p:slideViewPr>
    <p:cSldViewPr snapToGrid="0">
      <p:cViewPr varScale="1">
        <p:scale>
          <a:sx n="89" d="100"/>
          <a:sy n="89" d="100"/>
        </p:scale>
        <p:origin x="15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4888B-631C-45AE-83EE-2FCD8FE7ABCD}" type="datetimeFigureOut">
              <a:rPr lang="bg-BG" smtClean="0"/>
              <a:t>4.4.2024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7E20D-6065-4E7D-92BC-DD6DA8DA4AB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81122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D7E20D-6065-4E7D-92BC-DD6DA8DA4AB8}" type="slidenum">
              <a:rPr lang="bg-BG" smtClean="0"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94375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D7E20D-6065-4E7D-92BC-DD6DA8DA4AB8}" type="slidenum">
              <a:rPr lang="bg-BG" smtClean="0"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9580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D7E20D-6065-4E7D-92BC-DD6DA8DA4AB8}" type="slidenum">
              <a:rPr lang="bg-BG" smtClean="0"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08552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1EBA-97C8-47FF-A38A-CDAD20215D21}" type="datetimeFigureOut">
              <a:rPr lang="bg-BG" smtClean="0"/>
              <a:t>4.4.2024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DF2BE-6D9B-4C78-BA5B-1A4719A286B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58581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1EBA-97C8-47FF-A38A-CDAD20215D21}" type="datetimeFigureOut">
              <a:rPr lang="bg-BG" smtClean="0"/>
              <a:t>4.4.2024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DF2BE-6D9B-4C78-BA5B-1A4719A286B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59452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1EBA-97C8-47FF-A38A-CDAD20215D21}" type="datetimeFigureOut">
              <a:rPr lang="bg-BG" smtClean="0"/>
              <a:t>4.4.2024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DF2BE-6D9B-4C78-BA5B-1A4719A286B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68279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1EBA-97C8-47FF-A38A-CDAD20215D21}" type="datetimeFigureOut">
              <a:rPr lang="bg-BG" smtClean="0"/>
              <a:t>4.4.2024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DF2BE-6D9B-4C78-BA5B-1A4719A286B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67549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1EBA-97C8-47FF-A38A-CDAD20215D21}" type="datetimeFigureOut">
              <a:rPr lang="bg-BG" smtClean="0"/>
              <a:t>4.4.2024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DF2BE-6D9B-4C78-BA5B-1A4719A286B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1798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1EBA-97C8-47FF-A38A-CDAD20215D21}" type="datetimeFigureOut">
              <a:rPr lang="bg-BG" smtClean="0"/>
              <a:t>4.4.2024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DF2BE-6D9B-4C78-BA5B-1A4719A286B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43516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1EBA-97C8-47FF-A38A-CDAD20215D21}" type="datetimeFigureOut">
              <a:rPr lang="bg-BG" smtClean="0"/>
              <a:t>4.4.2024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DF2BE-6D9B-4C78-BA5B-1A4719A286B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64498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1EBA-97C8-47FF-A38A-CDAD20215D21}" type="datetimeFigureOut">
              <a:rPr lang="bg-BG" smtClean="0"/>
              <a:t>4.4.2024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DF2BE-6D9B-4C78-BA5B-1A4719A286B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08490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1EBA-97C8-47FF-A38A-CDAD20215D21}" type="datetimeFigureOut">
              <a:rPr lang="bg-BG" smtClean="0"/>
              <a:t>4.4.2024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DF2BE-6D9B-4C78-BA5B-1A4719A286B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07398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1EBA-97C8-47FF-A38A-CDAD20215D21}" type="datetimeFigureOut">
              <a:rPr lang="bg-BG" smtClean="0"/>
              <a:t>4.4.2024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DF2BE-6D9B-4C78-BA5B-1A4719A286B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51350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1EBA-97C8-47FF-A38A-CDAD20215D21}" type="datetimeFigureOut">
              <a:rPr lang="bg-BG" smtClean="0"/>
              <a:t>4.4.2024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DF2BE-6D9B-4C78-BA5B-1A4719A286B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75668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D1EBA-97C8-47FF-A38A-CDAD20215D21}" type="datetimeFigureOut">
              <a:rPr lang="bg-BG" smtClean="0"/>
              <a:t>4.4.2024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DF2BE-6D9B-4C78-BA5B-1A4719A286B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7791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="" xmlns:a16="http://schemas.microsoft.com/office/drawing/2014/main" id="{715A1FE2-8345-0B7B-20C0-8E6CDE1EB3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Подзаглавие 2">
            <a:extLst>
              <a:ext uri="{FF2B5EF4-FFF2-40B4-BE49-F238E27FC236}">
                <a16:creationId xmlns="" xmlns:a16="http://schemas.microsoft.com/office/drawing/2014/main" id="{CFA00246-243A-C43D-BFBC-B78A8DB6F9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" name="Картина 4">
            <a:extLst>
              <a:ext uri="{FF2B5EF4-FFF2-40B4-BE49-F238E27FC236}">
                <a16:creationId xmlns="" xmlns:a16="http://schemas.microsoft.com/office/drawing/2014/main" id="{589926C8-A98C-5FA2-C55C-2DEA96070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22363"/>
            <a:ext cx="9144000" cy="4536468"/>
          </a:xfrm>
          <a:prstGeom prst="rect">
            <a:avLst/>
          </a:prstGeom>
        </p:spPr>
      </p:pic>
      <p:sp>
        <p:nvSpPr>
          <p:cNvPr id="6" name="Текстово поле 5">
            <a:extLst>
              <a:ext uri="{FF2B5EF4-FFF2-40B4-BE49-F238E27FC236}">
                <a16:creationId xmlns="" xmlns:a16="http://schemas.microsoft.com/office/drawing/2014/main" id="{D5A468B8-3AE4-36F3-A63E-4ACF0B752635}"/>
              </a:ext>
            </a:extLst>
          </p:cNvPr>
          <p:cNvSpPr txBox="1"/>
          <p:nvPr/>
        </p:nvSpPr>
        <p:spPr>
          <a:xfrm>
            <a:off x="3244132" y="2316165"/>
            <a:ext cx="6130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                            МИНИ ПРОЕКТ</a:t>
            </a:r>
            <a:br>
              <a:rPr lang="bg-BG" dirty="0"/>
            </a:br>
            <a:r>
              <a:rPr lang="bg-BG" dirty="0"/>
              <a:t>„КЪЩИЧКА НА ВЪЛШЕБНИТЕ ДУМИ“</a:t>
            </a:r>
          </a:p>
        </p:txBody>
      </p:sp>
      <p:pic>
        <p:nvPicPr>
          <p:cNvPr id="8" name="Картина 7">
            <a:extLst>
              <a:ext uri="{FF2B5EF4-FFF2-40B4-BE49-F238E27FC236}">
                <a16:creationId xmlns="" xmlns:a16="http://schemas.microsoft.com/office/drawing/2014/main" id="{838C2F17-2E2C-C84E-F803-1631503E7E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Текстово поле 9">
            <a:extLst>
              <a:ext uri="{FF2B5EF4-FFF2-40B4-BE49-F238E27FC236}">
                <a16:creationId xmlns="" xmlns:a16="http://schemas.microsoft.com/office/drawing/2014/main" id="{3A0B0456-E9B7-2224-859F-A5BD68CFB021}"/>
              </a:ext>
            </a:extLst>
          </p:cNvPr>
          <p:cNvSpPr txBox="1"/>
          <p:nvPr/>
        </p:nvSpPr>
        <p:spPr>
          <a:xfrm>
            <a:off x="355600" y="1041107"/>
            <a:ext cx="116586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800" dirty="0">
                <a:solidFill>
                  <a:schemeClr val="bg1"/>
                </a:solidFill>
                <a:latin typeface="Monotype Corsiva" panose="03010101010201010101" pitchFamily="66" charset="0"/>
              </a:rPr>
              <a:t>„КЪЩИЧКА НА ВЪЛШЕБНИТЕ  ДУМИ“</a:t>
            </a:r>
          </a:p>
          <a:p>
            <a:pPr algn="ctr"/>
            <a:r>
              <a:rPr lang="bg-BG" sz="3600" dirty="0">
                <a:solidFill>
                  <a:schemeClr val="bg1"/>
                </a:solidFill>
                <a:latin typeface="Monotype Corsiva" panose="03010101010201010101" pitchFamily="66" charset="0"/>
              </a:rPr>
              <a:t>МИНИ ПРОЕКТ</a:t>
            </a:r>
          </a:p>
          <a:p>
            <a:pPr algn="ctr"/>
            <a:r>
              <a:rPr lang="bg-BG" sz="3600" dirty="0">
                <a:solidFill>
                  <a:schemeClr val="bg1"/>
                </a:solidFill>
                <a:latin typeface="Monotype Corsiva" panose="03010101010201010101" pitchFamily="66" charset="0"/>
              </a:rPr>
              <a:t>                                                          </a:t>
            </a:r>
          </a:p>
          <a:p>
            <a:r>
              <a:rPr lang="bg-BG" sz="3600" dirty="0">
                <a:solidFill>
                  <a:schemeClr val="bg1"/>
                </a:solidFill>
                <a:latin typeface="Monotype Corsiva" panose="03010101010201010101" pitchFamily="66" charset="0"/>
              </a:rPr>
              <a:t>              	</a:t>
            </a:r>
            <a:r>
              <a:rPr lang="bg-BG" sz="2800" dirty="0">
                <a:solidFill>
                  <a:schemeClr val="bg1"/>
                </a:solidFill>
                <a:latin typeface="Monotype Corsiva" panose="03010101010201010101" pitchFamily="66" charset="0"/>
              </a:rPr>
              <a:t>       В ПЪРВА „А“ ГРУПА „ПАЛЕЧКА“</a:t>
            </a:r>
          </a:p>
          <a:p>
            <a:r>
              <a:rPr lang="bg-BG" sz="2800" dirty="0">
                <a:solidFill>
                  <a:schemeClr val="bg1"/>
                </a:solidFill>
                <a:latin typeface="Monotype Corsiva" panose="03010101010201010101" pitchFamily="66" charset="0"/>
              </a:rPr>
              <a:t>    	                      ПРИ ДГ 19 „ЩУРЧЕ“ ,ГР. ХАСКОВО</a:t>
            </a:r>
          </a:p>
          <a:p>
            <a:r>
              <a:rPr lang="bg-BG" sz="2800" dirty="0">
                <a:solidFill>
                  <a:schemeClr val="bg1"/>
                </a:solidFill>
                <a:latin typeface="Monotype Corsiva" panose="03010101010201010101" pitchFamily="66" charset="0"/>
              </a:rPr>
              <a:t>                                             Първа част</a:t>
            </a:r>
          </a:p>
          <a:p>
            <a:r>
              <a:rPr lang="bg-BG" sz="2800" dirty="0">
                <a:solidFill>
                  <a:schemeClr val="bg1"/>
                </a:solidFill>
                <a:latin typeface="Monotype Corsiva" panose="03010101010201010101" pitchFamily="66" charset="0"/>
              </a:rPr>
              <a:t>                                             2023-2024 г.</a:t>
            </a:r>
            <a:r>
              <a:rPr lang="bg-BG" sz="3600" dirty="0">
                <a:solidFill>
                  <a:schemeClr val="bg1"/>
                </a:solidFill>
                <a:latin typeface="Monotype Corsiva" panose="03010101010201010101" pitchFamily="66" charset="0"/>
              </a:rPr>
              <a:t/>
            </a:r>
            <a:br>
              <a:rPr lang="bg-BG" sz="3600" dirty="0">
                <a:solidFill>
                  <a:schemeClr val="bg1"/>
                </a:solidFill>
                <a:latin typeface="Monotype Corsiva" panose="03010101010201010101" pitchFamily="66" charset="0"/>
              </a:rPr>
            </a:br>
            <a:endParaRPr lang="bg-BG" sz="3600" dirty="0">
              <a:solidFill>
                <a:schemeClr val="bg1"/>
              </a:solidFill>
              <a:latin typeface="Monotype Corsiva" panose="03010101010201010101" pitchFamily="66" charset="0"/>
            </a:endParaRPr>
          </a:p>
          <a:p>
            <a:r>
              <a:rPr lang="bg-BG" sz="3600" dirty="0">
                <a:solidFill>
                  <a:schemeClr val="bg1"/>
                </a:solidFill>
                <a:latin typeface="Monotype Corsiva" panose="03010101010201010101" pitchFamily="66" charset="0"/>
              </a:rPr>
              <a:t>Изготвили:</a:t>
            </a:r>
          </a:p>
          <a:p>
            <a:r>
              <a:rPr lang="bg-BG" sz="3600" dirty="0">
                <a:solidFill>
                  <a:schemeClr val="bg1"/>
                </a:solidFill>
                <a:latin typeface="Monotype Corsiva" panose="03010101010201010101" pitchFamily="66" charset="0"/>
              </a:rPr>
              <a:t>                   ст. учител Мария </a:t>
            </a:r>
            <a:r>
              <a:rPr lang="bg-BG" sz="36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Назърова</a:t>
            </a:r>
            <a:endParaRPr lang="bg-BG" sz="3600" dirty="0">
              <a:solidFill>
                <a:schemeClr val="bg1"/>
              </a:solidFill>
              <a:latin typeface="Monotype Corsiva" panose="03010101010201010101" pitchFamily="66" charset="0"/>
            </a:endParaRPr>
          </a:p>
          <a:p>
            <a:r>
              <a:rPr lang="bg-BG" sz="3600" dirty="0">
                <a:solidFill>
                  <a:schemeClr val="bg1"/>
                </a:solidFill>
                <a:latin typeface="Monotype Corsiva" panose="03010101010201010101" pitchFamily="66" charset="0"/>
              </a:rPr>
              <a:t>                   учител Диляна </a:t>
            </a:r>
            <a:r>
              <a:rPr lang="bg-BG" sz="36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Мързева</a:t>
            </a:r>
            <a:endParaRPr lang="bg-BG" sz="36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614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>
            <a:extLst>
              <a:ext uri="{FF2B5EF4-FFF2-40B4-BE49-F238E27FC236}">
                <a16:creationId xmlns="" xmlns:a16="http://schemas.microsoft.com/office/drawing/2014/main" id="{F215CE13-DFAD-5DAF-52E0-41139C72AA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Текстово поле 3">
            <a:extLst>
              <a:ext uri="{FF2B5EF4-FFF2-40B4-BE49-F238E27FC236}">
                <a16:creationId xmlns="" xmlns:a16="http://schemas.microsoft.com/office/drawing/2014/main" id="{2C247D03-5ECE-4608-C463-5FF69537E77C}"/>
              </a:ext>
            </a:extLst>
          </p:cNvPr>
          <p:cNvSpPr txBox="1"/>
          <p:nvPr/>
        </p:nvSpPr>
        <p:spPr>
          <a:xfrm>
            <a:off x="612250" y="146556"/>
            <a:ext cx="380867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latin typeface="Monotype Corsiva" panose="03010101010201010101" pitchFamily="66" charset="0"/>
              </a:rPr>
              <a:t>Можеш</a:t>
            </a:r>
            <a:r>
              <a:rPr lang="ru-RU" sz="2400" dirty="0">
                <a:latin typeface="Monotype Corsiva" panose="03010101010201010101" pitchFamily="66" charset="0"/>
              </a:rPr>
              <a:t> ли да </a:t>
            </a:r>
            <a:r>
              <a:rPr lang="ru-RU" sz="2400" dirty="0" err="1">
                <a:latin typeface="Monotype Corsiva" panose="03010101010201010101" pitchFamily="66" charset="0"/>
              </a:rPr>
              <a:t>кажеш</a:t>
            </a:r>
            <a:r>
              <a:rPr lang="ru-RU" sz="2400" dirty="0">
                <a:latin typeface="Monotype Corsiva" panose="03010101010201010101" pitchFamily="66" charset="0"/>
              </a:rPr>
              <a:t> „ИЗВИНЯВАЙ“</a:t>
            </a:r>
          </a:p>
          <a:p>
            <a:r>
              <a:rPr lang="ru-RU" sz="2400" dirty="0" err="1">
                <a:latin typeface="Monotype Corsiva" panose="03010101010201010101" pitchFamily="66" charset="0"/>
              </a:rPr>
              <a:t>Ако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някога</a:t>
            </a:r>
            <a:r>
              <a:rPr lang="ru-RU" sz="2400" dirty="0">
                <a:latin typeface="Monotype Corsiva" panose="03010101010201010101" pitchFamily="66" charset="0"/>
              </a:rPr>
              <a:t> си </a:t>
            </a:r>
            <a:r>
              <a:rPr lang="ru-RU" sz="2400" dirty="0" err="1">
                <a:latin typeface="Monotype Corsiva" panose="03010101010201010101" pitchFamily="66" charset="0"/>
              </a:rPr>
              <a:t>ти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сгрешил</a:t>
            </a:r>
            <a:endParaRPr lang="ru-RU" sz="2400" dirty="0">
              <a:latin typeface="Monotype Corsiva" panose="03010101010201010101" pitchFamily="66" charset="0"/>
            </a:endParaRPr>
          </a:p>
          <a:p>
            <a:r>
              <a:rPr lang="ru-RU" sz="2400" dirty="0" err="1">
                <a:latin typeface="Monotype Corsiva" panose="03010101010201010101" pitchFamily="66" charset="0"/>
              </a:rPr>
              <a:t>Можеш</a:t>
            </a:r>
            <a:r>
              <a:rPr lang="ru-RU" sz="2400" dirty="0">
                <a:latin typeface="Monotype Corsiva" panose="03010101010201010101" pitchFamily="66" charset="0"/>
              </a:rPr>
              <a:t> ли </a:t>
            </a:r>
            <a:r>
              <a:rPr lang="ru-RU" sz="2400" dirty="0" err="1">
                <a:latin typeface="Monotype Corsiva" panose="03010101010201010101" pitchFamily="66" charset="0"/>
              </a:rPr>
              <a:t>ти</a:t>
            </a:r>
            <a:r>
              <a:rPr lang="ru-RU" sz="2400" dirty="0">
                <a:latin typeface="Monotype Corsiva" panose="03010101010201010101" pitchFamily="66" charset="0"/>
              </a:rPr>
              <a:t> грешки да </a:t>
            </a:r>
            <a:r>
              <a:rPr lang="ru-RU" sz="2400" dirty="0" err="1">
                <a:latin typeface="Monotype Corsiva" panose="03010101010201010101" pitchFamily="66" charset="0"/>
              </a:rPr>
              <a:t>поправиш</a:t>
            </a:r>
            <a:endParaRPr lang="ru-RU" sz="2400" dirty="0">
              <a:latin typeface="Monotype Corsiva" panose="03010101010201010101" pitchFamily="66" charset="0"/>
            </a:endParaRPr>
          </a:p>
          <a:p>
            <a:r>
              <a:rPr lang="ru-RU" sz="2400" dirty="0" err="1">
                <a:latin typeface="Monotype Corsiva" panose="03010101010201010101" pitchFamily="66" charset="0"/>
              </a:rPr>
              <a:t>Ако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към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някой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лош</a:t>
            </a:r>
            <a:r>
              <a:rPr lang="ru-RU" sz="2400" dirty="0">
                <a:latin typeface="Monotype Corsiva" panose="03010101010201010101" pitchFamily="66" charset="0"/>
              </a:rPr>
              <a:t> си бил?</a:t>
            </a:r>
          </a:p>
          <a:p>
            <a:r>
              <a:rPr lang="ru-RU" sz="2400" dirty="0" err="1">
                <a:latin typeface="Monotype Corsiva" panose="03010101010201010101" pitchFamily="66" charset="0"/>
              </a:rPr>
              <a:t>Можеш</a:t>
            </a:r>
            <a:r>
              <a:rPr lang="ru-RU" sz="2400" dirty="0">
                <a:latin typeface="Monotype Corsiva" panose="03010101010201010101" pitchFamily="66" charset="0"/>
              </a:rPr>
              <a:t> ли да </a:t>
            </a:r>
            <a:r>
              <a:rPr lang="ru-RU" sz="2400" dirty="0" err="1">
                <a:latin typeface="Monotype Corsiva" panose="03010101010201010101" pitchFamily="66" charset="0"/>
              </a:rPr>
              <a:t>кажеш</a:t>
            </a:r>
            <a:r>
              <a:rPr lang="ru-RU" sz="2400" dirty="0">
                <a:latin typeface="Monotype Corsiva" panose="03010101010201010101" pitchFamily="66" charset="0"/>
              </a:rPr>
              <a:t> „МОЛЯ“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С цвете </a:t>
            </a:r>
            <a:r>
              <a:rPr lang="ru-RU" sz="2400" dirty="0" err="1">
                <a:latin typeface="Monotype Corsiva" panose="03010101010201010101" pitchFamily="66" charset="0"/>
              </a:rPr>
              <a:t>във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ръка</a:t>
            </a:r>
            <a:endParaRPr lang="ru-RU" sz="2400" dirty="0">
              <a:latin typeface="Monotype Corsiva" panose="03010101010201010101" pitchFamily="66" charset="0"/>
            </a:endParaRPr>
          </a:p>
          <a:p>
            <a:r>
              <a:rPr lang="ru-RU" sz="2400" dirty="0" err="1">
                <a:latin typeface="Monotype Corsiva" panose="03010101010201010101" pitchFamily="66" charset="0"/>
              </a:rPr>
              <a:t>Можеш</a:t>
            </a:r>
            <a:r>
              <a:rPr lang="ru-RU" sz="2400" dirty="0">
                <a:latin typeface="Monotype Corsiva" panose="03010101010201010101" pitchFamily="66" charset="0"/>
              </a:rPr>
              <a:t> ли да </a:t>
            </a:r>
            <a:r>
              <a:rPr lang="ru-RU" sz="2400" dirty="0" err="1">
                <a:latin typeface="Monotype Corsiva" panose="03010101010201010101" pitchFamily="66" charset="0"/>
              </a:rPr>
              <a:t>кажеш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И добро „БЛАГОДАРЯ“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endParaRPr lang="bg-BG" dirty="0">
              <a:solidFill>
                <a:schemeClr val="bg1"/>
              </a:solidFill>
            </a:endParaRPr>
          </a:p>
        </p:txBody>
      </p:sp>
      <p:sp>
        <p:nvSpPr>
          <p:cNvPr id="5" name="Текстово поле 4">
            <a:extLst>
              <a:ext uri="{FF2B5EF4-FFF2-40B4-BE49-F238E27FC236}">
                <a16:creationId xmlns="" xmlns:a16="http://schemas.microsoft.com/office/drawing/2014/main" id="{56C9A5EF-71E4-7030-72B3-9C6E87EDC60B}"/>
              </a:ext>
            </a:extLst>
          </p:cNvPr>
          <p:cNvSpPr txBox="1"/>
          <p:nvPr/>
        </p:nvSpPr>
        <p:spPr>
          <a:xfrm>
            <a:off x="6353094" y="1439187"/>
            <a:ext cx="439599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Monotype Corsiva" panose="03010101010201010101" pitchFamily="66" charset="0"/>
              </a:rPr>
              <a:t>МОЛЯ, ИЗВИНЯВАЙ, БЛАГОДАРЯ-</a:t>
            </a:r>
          </a:p>
          <a:p>
            <a:r>
              <a:rPr lang="ru-RU" sz="2800" dirty="0" err="1">
                <a:latin typeface="Monotype Corsiva" panose="03010101010201010101" pitchFamily="66" charset="0"/>
              </a:rPr>
              <a:t>Думи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по-целебни</a:t>
            </a:r>
            <a:r>
              <a:rPr lang="ru-RU" sz="2800" dirty="0">
                <a:latin typeface="Monotype Corsiva" panose="03010101010201010101" pitchFamily="66" charset="0"/>
              </a:rPr>
              <a:t> и от лек.</a:t>
            </a:r>
          </a:p>
          <a:p>
            <a:r>
              <a:rPr lang="ru-RU" sz="2800" dirty="0" err="1">
                <a:latin typeface="Monotype Corsiva" panose="03010101010201010101" pitchFamily="66" charset="0"/>
              </a:rPr>
              <a:t>Щом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ги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казваш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всеки</a:t>
            </a:r>
            <a:r>
              <a:rPr lang="ru-RU" sz="2800" dirty="0">
                <a:latin typeface="Monotype Corsiva" panose="03010101010201010101" pitchFamily="66" charset="0"/>
              </a:rPr>
              <a:t> ден</a:t>
            </a:r>
          </a:p>
          <a:p>
            <a:r>
              <a:rPr lang="ru-RU" sz="2800" dirty="0">
                <a:latin typeface="Monotype Corsiva" panose="03010101010201010101" pitchFamily="66" charset="0"/>
              </a:rPr>
              <a:t>Просто си </a:t>
            </a:r>
            <a:r>
              <a:rPr lang="ru-RU" sz="2800" dirty="0" err="1">
                <a:latin typeface="Monotype Corsiva" panose="03010101010201010101" pitchFamily="66" charset="0"/>
              </a:rPr>
              <a:t>добър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човек</a:t>
            </a:r>
            <a:r>
              <a:rPr lang="ru-RU" sz="2800" dirty="0">
                <a:latin typeface="Monotype Corsiva" panose="03010101010201010101" pitchFamily="66" charset="0"/>
              </a:rPr>
              <a:t>.</a:t>
            </a:r>
          </a:p>
          <a:p>
            <a:endParaRPr lang="ru-RU" sz="2800" dirty="0">
              <a:latin typeface="Monotype Corsiva" panose="03010101010201010101" pitchFamily="66" charset="0"/>
            </a:endParaRPr>
          </a:p>
          <a:p>
            <a:r>
              <a:rPr lang="ru-RU" sz="2800" dirty="0">
                <a:latin typeface="Monotype Corsiva" panose="03010101010201010101" pitchFamily="66" charset="0"/>
              </a:rPr>
              <a:t>За да </a:t>
            </a:r>
            <a:r>
              <a:rPr lang="ru-RU" sz="2800" dirty="0" err="1">
                <a:latin typeface="Monotype Corsiva" panose="03010101010201010101" pitchFamily="66" charset="0"/>
              </a:rPr>
              <a:t>бъдем</a:t>
            </a:r>
            <a:r>
              <a:rPr lang="ru-RU" sz="2800" dirty="0">
                <a:latin typeface="Monotype Corsiva" panose="03010101010201010101" pitchFamily="66" charset="0"/>
              </a:rPr>
              <a:t> умни и </a:t>
            </a:r>
            <a:r>
              <a:rPr lang="ru-RU" sz="2800" dirty="0" err="1">
                <a:latin typeface="Monotype Corsiva" panose="03010101010201010101" pitchFamily="66" charset="0"/>
              </a:rPr>
              <a:t>добри</a:t>
            </a:r>
            <a:endParaRPr lang="ru-RU" sz="2800" dirty="0">
              <a:latin typeface="Monotype Corsiva" panose="03010101010201010101" pitchFamily="66" charset="0"/>
            </a:endParaRPr>
          </a:p>
          <a:p>
            <a:r>
              <a:rPr lang="ru-RU" sz="2800" dirty="0">
                <a:latin typeface="Monotype Corsiva" panose="03010101010201010101" pitchFamily="66" charset="0"/>
              </a:rPr>
              <a:t>За да ни </a:t>
            </a:r>
            <a:r>
              <a:rPr lang="ru-RU" sz="2800" dirty="0" err="1">
                <a:latin typeface="Monotype Corsiva" panose="03010101010201010101" pitchFamily="66" charset="0"/>
              </a:rPr>
              <a:t>обичат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всички</a:t>
            </a:r>
            <a:endParaRPr lang="ru-RU" sz="2800" dirty="0">
              <a:latin typeface="Monotype Corsiva" panose="03010101010201010101" pitchFamily="66" charset="0"/>
            </a:endParaRPr>
          </a:p>
          <a:p>
            <a:r>
              <a:rPr lang="ru-RU" sz="2800" dirty="0" err="1">
                <a:latin typeface="Monotype Corsiva" panose="03010101010201010101" pitchFamily="66" charset="0"/>
              </a:rPr>
              <a:t>Думите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вълшебни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казвай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ти</a:t>
            </a:r>
            <a:endParaRPr lang="ru-RU" sz="2800" dirty="0">
              <a:latin typeface="Monotype Corsiva" panose="03010101010201010101" pitchFamily="66" charset="0"/>
            </a:endParaRPr>
          </a:p>
          <a:p>
            <a:endParaRPr lang="ru-RU" sz="2800" dirty="0">
              <a:latin typeface="Monotype Corsiva" panose="03010101010201010101" pitchFamily="66" charset="0"/>
            </a:endParaRPr>
          </a:p>
          <a:p>
            <a:r>
              <a:rPr lang="ru-RU" sz="2800" dirty="0">
                <a:latin typeface="Monotype Corsiva" panose="03010101010201010101" pitchFamily="66" charset="0"/>
              </a:rPr>
              <a:t>МОЛЯ, ИЗВИНЯВАЙ, БЛАГОДАРЯ!</a:t>
            </a:r>
          </a:p>
        </p:txBody>
      </p:sp>
    </p:spTree>
    <p:extLst>
      <p:ext uri="{BB962C8B-B14F-4D97-AF65-F5344CB8AC3E}">
        <p14:creationId xmlns:p14="http://schemas.microsoft.com/office/powerpoint/2010/main" val="876425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>
            <a:extLst>
              <a:ext uri="{FF2B5EF4-FFF2-40B4-BE49-F238E27FC236}">
                <a16:creationId xmlns="" xmlns:a16="http://schemas.microsoft.com/office/drawing/2014/main" id="{7360122C-49BE-8D3D-68F8-FD409CF55D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26448"/>
          </a:xfrm>
          <a:prstGeom prst="rect">
            <a:avLst/>
          </a:prstGeom>
        </p:spPr>
      </p:pic>
      <p:sp>
        <p:nvSpPr>
          <p:cNvPr id="4" name="Текстово поле 3">
            <a:extLst>
              <a:ext uri="{FF2B5EF4-FFF2-40B4-BE49-F238E27FC236}">
                <a16:creationId xmlns="" xmlns:a16="http://schemas.microsoft.com/office/drawing/2014/main" id="{7D70AF39-EE76-82E2-10C3-55221347C865}"/>
              </a:ext>
            </a:extLst>
          </p:cNvPr>
          <p:cNvSpPr txBox="1"/>
          <p:nvPr/>
        </p:nvSpPr>
        <p:spPr>
          <a:xfrm>
            <a:off x="2390862" y="1254900"/>
            <a:ext cx="831990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4800" dirty="0">
                <a:solidFill>
                  <a:schemeClr val="bg1"/>
                </a:solidFill>
                <a:latin typeface="Monotype Corsiva" panose="03010101010201010101" pitchFamily="66" charset="0"/>
              </a:rPr>
              <a:t>Работата по проекта продължава-</a:t>
            </a:r>
          </a:p>
          <a:p>
            <a:r>
              <a:rPr lang="bg-BG" sz="4800" dirty="0">
                <a:solidFill>
                  <a:schemeClr val="bg1"/>
                </a:solidFill>
                <a:latin typeface="Monotype Corsiva" panose="03010101010201010101" pitchFamily="66" charset="0"/>
              </a:rPr>
              <a:t>скоро ще представим Втора част</a:t>
            </a:r>
          </a:p>
          <a:p>
            <a:endParaRPr lang="bg-BG" sz="4800" dirty="0">
              <a:solidFill>
                <a:schemeClr val="bg1"/>
              </a:solidFill>
              <a:latin typeface="Monotype Corsiva" panose="03010101010201010101" pitchFamily="66" charset="0"/>
            </a:endParaRPr>
          </a:p>
          <a:p>
            <a:r>
              <a:rPr lang="bg-BG" sz="4800" dirty="0">
                <a:solidFill>
                  <a:schemeClr val="bg1"/>
                </a:solidFill>
                <a:latin typeface="Monotype Corsiva" panose="03010101010201010101" pitchFamily="66" charset="0"/>
              </a:rPr>
              <a:t>      Благодарим за вниманието !</a:t>
            </a:r>
          </a:p>
        </p:txBody>
      </p:sp>
    </p:spTree>
    <p:extLst>
      <p:ext uri="{BB962C8B-B14F-4D97-AF65-F5344CB8AC3E}">
        <p14:creationId xmlns:p14="http://schemas.microsoft.com/office/powerpoint/2010/main" val="939139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="" xmlns:a16="http://schemas.microsoft.com/office/drawing/2014/main" id="{17DB9F47-FEE7-39A9-BB07-A6EB72660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" name="Контейнер за съдържание 4">
            <a:extLst>
              <a:ext uri="{FF2B5EF4-FFF2-40B4-BE49-F238E27FC236}">
                <a16:creationId xmlns="" xmlns:a16="http://schemas.microsoft.com/office/drawing/2014/main" id="{412EE31C-1C2F-F382-3137-E684209243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</p:spPr>
      </p:pic>
      <p:sp>
        <p:nvSpPr>
          <p:cNvPr id="6" name="Текстово поле 5">
            <a:extLst>
              <a:ext uri="{FF2B5EF4-FFF2-40B4-BE49-F238E27FC236}">
                <a16:creationId xmlns="" xmlns:a16="http://schemas.microsoft.com/office/drawing/2014/main" id="{EA636E6A-600E-D455-4FFD-AFAD605AEE93}"/>
              </a:ext>
            </a:extLst>
          </p:cNvPr>
          <p:cNvSpPr txBox="1"/>
          <p:nvPr/>
        </p:nvSpPr>
        <p:spPr>
          <a:xfrm>
            <a:off x="2206965" y="212735"/>
            <a:ext cx="9016999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600" dirty="0">
                <a:solidFill>
                  <a:schemeClr val="bg1"/>
                </a:solidFill>
                <a:latin typeface="Monotype Corsiva" panose="03010101010201010101" pitchFamily="66" charset="0"/>
              </a:rPr>
              <a:t>Основна цел на проекта:</a:t>
            </a:r>
          </a:p>
          <a:p>
            <a:r>
              <a:rPr lang="bg-BG" sz="2400" dirty="0">
                <a:solidFill>
                  <a:schemeClr val="bg1"/>
                </a:solidFill>
                <a:latin typeface="Monotype Corsiva" panose="03010101010201010101" pitchFamily="66" charset="0"/>
              </a:rPr>
              <a:t>Изграждане на добронамерено междуличностно </a:t>
            </a:r>
            <a:r>
              <a:rPr lang="bg-BG" sz="24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общуване,което</a:t>
            </a:r>
            <a:r>
              <a:rPr lang="bg-BG" sz="2400" dirty="0">
                <a:solidFill>
                  <a:schemeClr val="bg1"/>
                </a:solidFill>
                <a:latin typeface="Monotype Corsiva" panose="03010101010201010101" pitchFamily="66" charset="0"/>
              </a:rPr>
              <a:t> предполага разкриване на потенциалните възможности на децата за социална </a:t>
            </a:r>
            <a:r>
              <a:rPr lang="bg-BG" sz="24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адаптивност,интелектуално</a:t>
            </a:r>
            <a:r>
              <a:rPr lang="bg-BG" sz="2400" dirty="0">
                <a:solidFill>
                  <a:schemeClr val="bg1"/>
                </a:solidFill>
                <a:latin typeface="Monotype Corsiva" panose="03010101010201010101" pitchFamily="66" charset="0"/>
              </a:rPr>
              <a:t> развитие и творчески изяви.</a:t>
            </a:r>
          </a:p>
          <a:p>
            <a:r>
              <a:rPr lang="bg-BG" dirty="0">
                <a:solidFill>
                  <a:schemeClr val="bg1"/>
                </a:solidFill>
              </a:rPr>
              <a:t> </a:t>
            </a:r>
            <a:r>
              <a:rPr lang="bg-BG" sz="3200" dirty="0">
                <a:solidFill>
                  <a:schemeClr val="bg1"/>
                </a:solidFill>
                <a:latin typeface="Monotype Corsiva" panose="03010101010201010101" pitchFamily="66" charset="0"/>
              </a:rPr>
              <a:t>Под цели:</a:t>
            </a:r>
          </a:p>
          <a:p>
            <a:r>
              <a:rPr lang="bg-BG" dirty="0">
                <a:solidFill>
                  <a:schemeClr val="bg1"/>
                </a:solidFill>
              </a:rPr>
              <a:t>      </a:t>
            </a:r>
            <a:r>
              <a:rPr lang="bg-BG" sz="2400" dirty="0">
                <a:solidFill>
                  <a:schemeClr val="bg1"/>
                </a:solidFill>
                <a:latin typeface="Monotype Corsiva" panose="03010101010201010101" pitchFamily="66" charset="0"/>
              </a:rPr>
              <a:t>1.Формиране на навици и поведение у децата за общуване и сътрудничество по между си и с </a:t>
            </a:r>
            <a:r>
              <a:rPr lang="bg-BG" sz="24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възрастните,използвайки</a:t>
            </a:r>
            <a:r>
              <a:rPr lang="bg-BG" sz="2400" dirty="0">
                <a:solidFill>
                  <a:schemeClr val="bg1"/>
                </a:solidFill>
                <a:latin typeface="Monotype Corsiva" panose="03010101010201010101" pitchFamily="66" charset="0"/>
              </a:rPr>
              <a:t> вежливите форми на обръщение.</a:t>
            </a:r>
          </a:p>
          <a:p>
            <a:r>
              <a:rPr lang="bg-BG" sz="2400" dirty="0">
                <a:solidFill>
                  <a:schemeClr val="bg1"/>
                </a:solidFill>
                <a:latin typeface="Monotype Corsiva" panose="03010101010201010101" pitchFamily="66" charset="0"/>
              </a:rPr>
              <a:t>      2.Формиране и развиване на </a:t>
            </a:r>
            <a:r>
              <a:rPr lang="bg-BG" sz="24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отзивчивост,стремеж</a:t>
            </a:r>
            <a:r>
              <a:rPr lang="bg-BG" sz="2400" dirty="0">
                <a:solidFill>
                  <a:schemeClr val="bg1"/>
                </a:solidFill>
                <a:latin typeface="Monotype Corsiva" panose="03010101010201010101" pitchFamily="66" charset="0"/>
              </a:rPr>
              <a:t> към добри постъпки и взаимопомощ.</a:t>
            </a:r>
          </a:p>
          <a:p>
            <a:r>
              <a:rPr lang="bg-BG" sz="3200" dirty="0">
                <a:solidFill>
                  <a:schemeClr val="bg1"/>
                </a:solidFill>
                <a:latin typeface="Monotype Corsiva" panose="03010101010201010101" pitchFamily="66" charset="0"/>
              </a:rPr>
              <a:t>Дейности по проекта:</a:t>
            </a:r>
          </a:p>
          <a:p>
            <a:r>
              <a:rPr lang="bg-BG" sz="2000" dirty="0">
                <a:solidFill>
                  <a:schemeClr val="bg1"/>
                </a:solidFill>
                <a:latin typeface="Monotype Corsiva" panose="03010101010201010101" pitchFamily="66" charset="0"/>
              </a:rPr>
              <a:t>               -Интерактивни игрови и практически ситуации: „Да играем заедно“, „На лекар“, „В магазина“, „На пазар“, „Вълшебни думи“</a:t>
            </a:r>
          </a:p>
          <a:p>
            <a:r>
              <a:rPr lang="bg-BG" sz="2000" dirty="0">
                <a:solidFill>
                  <a:schemeClr val="bg1"/>
                </a:solidFill>
                <a:latin typeface="Monotype Corsiva" panose="03010101010201010101" pitchFamily="66" charset="0"/>
              </a:rPr>
              <a:t>              -Развлечения-“Обичаме да танцуваме“, слушане и разучаване на песнички-“Три думички вълшебни“, „Здравей , какъв прекрасен ден“, „Усмивка“</a:t>
            </a:r>
          </a:p>
          <a:p>
            <a:r>
              <a:rPr lang="bg-BG" sz="2000" dirty="0">
                <a:solidFill>
                  <a:schemeClr val="bg1"/>
                </a:solidFill>
                <a:latin typeface="Monotype Corsiva" panose="03010101010201010101" pitchFamily="66" charset="0"/>
              </a:rPr>
              <a:t>             -Създаване на позитивна среда-оформяне на табло и кътове за вълшебните </a:t>
            </a:r>
            <a:r>
              <a:rPr lang="bg-BG" sz="20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думички,работа</a:t>
            </a:r>
            <a:r>
              <a:rPr lang="bg-BG" sz="2000" dirty="0">
                <a:solidFill>
                  <a:schemeClr val="bg1"/>
                </a:solidFill>
                <a:latin typeface="Monotype Corsiva" panose="03010101010201010101" pitchFamily="66" charset="0"/>
              </a:rPr>
              <a:t> с емотикони, гледане на филмчета с добри дела.</a:t>
            </a:r>
          </a:p>
        </p:txBody>
      </p:sp>
    </p:spTree>
    <p:extLst>
      <p:ext uri="{BB962C8B-B14F-4D97-AF65-F5344CB8AC3E}">
        <p14:creationId xmlns:p14="http://schemas.microsoft.com/office/powerpoint/2010/main" val="3863897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>
            <a:extLst>
              <a:ext uri="{FF2B5EF4-FFF2-40B4-BE49-F238E27FC236}">
                <a16:creationId xmlns="" xmlns:a16="http://schemas.microsoft.com/office/drawing/2014/main" id="{309948B0-42F3-2158-3A0B-4621D67BE3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Текстово поле 3">
            <a:extLst>
              <a:ext uri="{FF2B5EF4-FFF2-40B4-BE49-F238E27FC236}">
                <a16:creationId xmlns="" xmlns:a16="http://schemas.microsoft.com/office/drawing/2014/main" id="{CD50CA76-7CBA-D342-C78A-ABF9DBE8BF61}"/>
              </a:ext>
            </a:extLst>
          </p:cNvPr>
          <p:cNvSpPr txBox="1"/>
          <p:nvPr/>
        </p:nvSpPr>
        <p:spPr>
          <a:xfrm>
            <a:off x="1346200" y="626535"/>
            <a:ext cx="10879456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                                               </a:t>
            </a:r>
            <a:r>
              <a:rPr lang="ru-RU" sz="2800" b="1" dirty="0">
                <a:latin typeface="Monotype Corsiva" panose="03010101010201010101" pitchFamily="66" charset="0"/>
              </a:rPr>
              <a:t>Правила на поведение и уважение в </a:t>
            </a:r>
          </a:p>
          <a:p>
            <a:r>
              <a:rPr lang="ru-RU" sz="2800" b="1" dirty="0">
                <a:latin typeface="Monotype Corsiva" panose="03010101010201010101" pitchFamily="66" charset="0"/>
              </a:rPr>
              <a:t>                                         </a:t>
            </a:r>
            <a:r>
              <a:rPr lang="ru-RU" sz="2800" b="1" dirty="0" err="1">
                <a:latin typeface="Monotype Corsiva" panose="03010101010201010101" pitchFamily="66" charset="0"/>
              </a:rPr>
              <a:t>Първа</a:t>
            </a:r>
            <a:r>
              <a:rPr lang="ru-RU" sz="2800" b="1" dirty="0">
                <a:latin typeface="Monotype Corsiva" panose="03010101010201010101" pitchFamily="66" charset="0"/>
              </a:rPr>
              <a:t> </a:t>
            </a:r>
            <a:r>
              <a:rPr lang="ru-RU" sz="2800" b="1" dirty="0" err="1">
                <a:latin typeface="Monotype Corsiva" panose="03010101010201010101" pitchFamily="66" charset="0"/>
              </a:rPr>
              <a:t>група</a:t>
            </a:r>
            <a:r>
              <a:rPr lang="ru-RU" sz="2800" b="1" dirty="0">
                <a:latin typeface="Monotype Corsiva" panose="03010101010201010101" pitchFamily="66" charset="0"/>
              </a:rPr>
              <a:t> „</a:t>
            </a:r>
            <a:r>
              <a:rPr lang="ru-RU" sz="2800" b="1" dirty="0" err="1">
                <a:latin typeface="Monotype Corsiva" panose="03010101010201010101" pitchFamily="66" charset="0"/>
              </a:rPr>
              <a:t>Палечка</a:t>
            </a:r>
            <a:r>
              <a:rPr lang="ru-RU" sz="2800" b="1" dirty="0">
                <a:latin typeface="Monotype Corsiva" panose="03010101010201010101" pitchFamily="66" charset="0"/>
              </a:rPr>
              <a:t>“   </a:t>
            </a:r>
            <a:r>
              <a:rPr lang="ru-RU" b="1" dirty="0">
                <a:latin typeface="Monotype Corsiva" panose="03010101010201010101" pitchFamily="66" charset="0"/>
              </a:rPr>
              <a:t>         </a:t>
            </a:r>
          </a:p>
          <a:p>
            <a:endParaRPr lang="ru-RU" b="1" dirty="0">
              <a:latin typeface="Monotype Corsiva" panose="03010101010201010101" pitchFamily="66" charset="0"/>
            </a:endParaRPr>
          </a:p>
          <a:p>
            <a:r>
              <a:rPr lang="ru-RU" b="1" dirty="0">
                <a:latin typeface="Monotype Corsiva" panose="03010101010201010101" pitchFamily="66" charset="0"/>
              </a:rPr>
              <a:t>                                        </a:t>
            </a:r>
            <a:r>
              <a:rPr lang="ru-RU" b="1" dirty="0" err="1">
                <a:latin typeface="Monotype Corsiva" panose="03010101010201010101" pitchFamily="66" charset="0"/>
              </a:rPr>
              <a:t>Има</a:t>
            </a:r>
            <a:r>
              <a:rPr lang="ru-RU" b="1" dirty="0">
                <a:latin typeface="Monotype Corsiva" panose="03010101010201010101" pitchFamily="66" charset="0"/>
              </a:rPr>
              <a:t> </a:t>
            </a:r>
            <a:r>
              <a:rPr lang="ru-RU" b="1" dirty="0" err="1">
                <a:latin typeface="Monotype Corsiva" panose="03010101010201010101" pitchFamily="66" charset="0"/>
              </a:rPr>
              <a:t>думички</a:t>
            </a:r>
            <a:r>
              <a:rPr lang="ru-RU" b="1" dirty="0">
                <a:latin typeface="Monotype Corsiva" panose="03010101010201010101" pitchFamily="66" charset="0"/>
              </a:rPr>
              <a:t> </a:t>
            </a:r>
            <a:r>
              <a:rPr lang="ru-RU" b="1" dirty="0" err="1">
                <a:latin typeface="Monotype Corsiva" panose="03010101010201010101" pitchFamily="66" charset="0"/>
              </a:rPr>
              <a:t>вълшебни</a:t>
            </a:r>
            <a:r>
              <a:rPr lang="ru-RU" b="1" dirty="0">
                <a:latin typeface="Monotype Corsiva" panose="03010101010201010101" pitchFamily="66" charset="0"/>
              </a:rPr>
              <a:t> – страшно важни и </a:t>
            </a:r>
            <a:r>
              <a:rPr lang="ru-RU" b="1" dirty="0" err="1">
                <a:latin typeface="Monotype Corsiva" panose="03010101010201010101" pitchFamily="66" charset="0"/>
              </a:rPr>
              <a:t>потребни</a:t>
            </a:r>
            <a:r>
              <a:rPr lang="ru-RU" b="1" dirty="0">
                <a:latin typeface="Monotype Corsiva" panose="03010101010201010101" pitchFamily="66" charset="0"/>
              </a:rPr>
              <a:t>.</a:t>
            </a:r>
          </a:p>
          <a:p>
            <a:r>
              <a:rPr lang="ru-RU" b="1" dirty="0">
                <a:latin typeface="Monotype Corsiva" panose="03010101010201010101" pitchFamily="66" charset="0"/>
              </a:rPr>
              <a:t>                                        </a:t>
            </a:r>
            <a:r>
              <a:rPr lang="ru-RU" b="1" dirty="0" err="1">
                <a:latin typeface="Monotype Corsiva" panose="03010101010201010101" pitchFamily="66" charset="0"/>
              </a:rPr>
              <a:t>Чудни</a:t>
            </a:r>
            <a:r>
              <a:rPr lang="ru-RU" b="1" dirty="0">
                <a:latin typeface="Monotype Corsiva" panose="03010101010201010101" pitchFamily="66" charset="0"/>
              </a:rPr>
              <a:t> </a:t>
            </a:r>
            <a:r>
              <a:rPr lang="ru-RU" b="1" dirty="0" err="1">
                <a:latin typeface="Monotype Corsiva" panose="03010101010201010101" pitchFamily="66" charset="0"/>
              </a:rPr>
              <a:t>думички</a:t>
            </a:r>
            <a:r>
              <a:rPr lang="ru-RU" b="1" dirty="0">
                <a:latin typeface="Monotype Corsiva" panose="03010101010201010101" pitchFamily="66" charset="0"/>
              </a:rPr>
              <a:t> – без </a:t>
            </a:r>
            <a:r>
              <a:rPr lang="ru-RU" b="1" dirty="0" err="1">
                <a:latin typeface="Monotype Corsiva" panose="03010101010201010101" pitchFamily="66" charset="0"/>
              </a:rPr>
              <a:t>тях</a:t>
            </a:r>
            <a:r>
              <a:rPr lang="ru-RU" b="1" dirty="0">
                <a:latin typeface="Monotype Corsiva" panose="03010101010201010101" pitchFamily="66" charset="0"/>
              </a:rPr>
              <a:t> </a:t>
            </a:r>
            <a:r>
              <a:rPr lang="ru-RU" b="1" dirty="0" err="1">
                <a:latin typeface="Monotype Corsiva" panose="03010101010201010101" pitchFamily="66" charset="0"/>
              </a:rPr>
              <a:t>често</a:t>
            </a:r>
            <a:r>
              <a:rPr lang="ru-RU" b="1" dirty="0">
                <a:latin typeface="Monotype Corsiva" panose="03010101010201010101" pitchFamily="66" charset="0"/>
              </a:rPr>
              <a:t> </a:t>
            </a:r>
            <a:r>
              <a:rPr lang="ru-RU" b="1" dirty="0" err="1">
                <a:latin typeface="Monotype Corsiva" panose="03010101010201010101" pitchFamily="66" charset="0"/>
              </a:rPr>
              <a:t>ставаме</a:t>
            </a:r>
            <a:r>
              <a:rPr lang="ru-RU" b="1" dirty="0">
                <a:latin typeface="Monotype Corsiva" panose="03010101010201010101" pitchFamily="66" charset="0"/>
              </a:rPr>
              <a:t> за </a:t>
            </a:r>
            <a:r>
              <a:rPr lang="ru-RU" b="1" dirty="0" err="1">
                <a:latin typeface="Monotype Corsiva" panose="03010101010201010101" pitchFamily="66" charset="0"/>
              </a:rPr>
              <a:t>смях</a:t>
            </a:r>
            <a:endParaRPr lang="ru-RU" b="1" dirty="0">
              <a:latin typeface="Monotype Corsiva" panose="03010101010201010101" pitchFamily="66" charset="0"/>
            </a:endParaRPr>
          </a:p>
          <a:p>
            <a:r>
              <a:rPr lang="ru-RU" b="1" dirty="0">
                <a:latin typeface="Monotype Corsiva" panose="03010101010201010101" pitchFamily="66" charset="0"/>
              </a:rPr>
              <a:t>                                         и дори не </a:t>
            </a:r>
            <a:r>
              <a:rPr lang="ru-RU" b="1" dirty="0" err="1">
                <a:latin typeface="Monotype Corsiva" panose="03010101010201010101" pitchFamily="66" charset="0"/>
              </a:rPr>
              <a:t>предполагаме</a:t>
            </a:r>
            <a:r>
              <a:rPr lang="ru-RU" b="1" dirty="0">
                <a:latin typeface="Monotype Corsiva" panose="03010101010201010101" pitchFamily="66" charset="0"/>
              </a:rPr>
              <a:t> колко много се </a:t>
            </a:r>
            <a:r>
              <a:rPr lang="ru-RU" b="1" dirty="0" err="1">
                <a:latin typeface="Monotype Corsiva" panose="03010101010201010101" pitchFamily="66" charset="0"/>
              </a:rPr>
              <a:t>излагаме</a:t>
            </a:r>
            <a:r>
              <a:rPr lang="ru-RU" b="1" dirty="0">
                <a:latin typeface="Monotype Corsiva" panose="03010101010201010101" pitchFamily="66" charset="0"/>
              </a:rPr>
              <a:t>!</a:t>
            </a:r>
          </a:p>
          <a:p>
            <a:r>
              <a:rPr lang="ru-RU" b="1" dirty="0">
                <a:latin typeface="Monotype Corsiva" panose="03010101010201010101" pitchFamily="66" charset="0"/>
              </a:rPr>
              <a:t> </a:t>
            </a:r>
          </a:p>
          <a:p>
            <a:r>
              <a:rPr lang="ru-RU" b="1" dirty="0">
                <a:latin typeface="Monotype Corsiva" panose="03010101010201010101" pitchFamily="66" charset="0"/>
              </a:rPr>
              <a:t>                                                      При </a:t>
            </a:r>
            <a:r>
              <a:rPr lang="ru-RU" b="1" dirty="0" err="1">
                <a:latin typeface="Monotype Corsiva" panose="03010101010201010101" pitchFamily="66" charset="0"/>
              </a:rPr>
              <a:t>идване</a:t>
            </a:r>
            <a:r>
              <a:rPr lang="ru-RU" b="1" dirty="0">
                <a:latin typeface="Monotype Corsiva" panose="03010101010201010101" pitchFamily="66" charset="0"/>
              </a:rPr>
              <a:t> в </a:t>
            </a:r>
            <a:r>
              <a:rPr lang="ru-RU" b="1" dirty="0" err="1">
                <a:latin typeface="Monotype Corsiva" panose="03010101010201010101" pitchFamily="66" charset="0"/>
              </a:rPr>
              <a:t>детската</a:t>
            </a:r>
            <a:r>
              <a:rPr lang="ru-RU" b="1" dirty="0">
                <a:latin typeface="Monotype Corsiva" panose="03010101010201010101" pitchFamily="66" charset="0"/>
              </a:rPr>
              <a:t> градина </a:t>
            </a:r>
          </a:p>
          <a:p>
            <a:r>
              <a:rPr lang="ru-RU" b="1" dirty="0">
                <a:latin typeface="Monotype Corsiva" panose="03010101010201010101" pitchFamily="66" charset="0"/>
              </a:rPr>
              <a:t>                                                               и в </a:t>
            </a:r>
            <a:r>
              <a:rPr lang="ru-RU" b="1" dirty="0" err="1">
                <a:latin typeface="Monotype Corsiva" panose="03010101010201010101" pitchFamily="66" charset="0"/>
              </a:rPr>
              <a:t>занималнята</a:t>
            </a:r>
            <a:endParaRPr lang="ru-RU" b="1" dirty="0">
              <a:latin typeface="Monotype Corsiva" panose="03010101010201010101" pitchFamily="66" charset="0"/>
            </a:endParaRPr>
          </a:p>
          <a:p>
            <a:r>
              <a:rPr lang="ru-RU" dirty="0"/>
              <a:t> </a:t>
            </a:r>
            <a:r>
              <a:rPr lang="ru-RU" b="1" dirty="0"/>
              <a:t>-</a:t>
            </a:r>
            <a:r>
              <a:rPr lang="ru-RU" sz="1400" b="1" dirty="0">
                <a:latin typeface="Monotype Corsiva" panose="03010101010201010101" pitchFamily="66" charset="0"/>
              </a:rPr>
              <a:t>Всяко </a:t>
            </a:r>
            <a:r>
              <a:rPr lang="ru-RU" sz="1400" b="1" dirty="0" err="1">
                <a:latin typeface="Monotype Corsiva" panose="03010101010201010101" pitchFamily="66" charset="0"/>
              </a:rPr>
              <a:t>дете</a:t>
            </a:r>
            <a:r>
              <a:rPr lang="ru-RU" sz="1400" b="1" dirty="0">
                <a:latin typeface="Monotype Corsiva" panose="03010101010201010101" pitchFamily="66" charset="0"/>
              </a:rPr>
              <a:t> </a:t>
            </a:r>
            <a:r>
              <a:rPr lang="ru-RU" sz="1400" b="1" dirty="0" err="1">
                <a:latin typeface="Monotype Corsiva" panose="03010101010201010101" pitchFamily="66" charset="0"/>
              </a:rPr>
              <a:t>знае</a:t>
            </a:r>
            <a:r>
              <a:rPr lang="ru-RU" sz="1400" b="1" dirty="0">
                <a:latin typeface="Monotype Corsiva" panose="03010101010201010101" pitchFamily="66" charset="0"/>
              </a:rPr>
              <a:t> и </a:t>
            </a:r>
            <a:r>
              <a:rPr lang="ru-RU" sz="1400" b="1" dirty="0" err="1">
                <a:latin typeface="Monotype Corsiva" panose="03010101010201010101" pitchFamily="66" charset="0"/>
              </a:rPr>
              <a:t>използва</a:t>
            </a:r>
            <a:r>
              <a:rPr lang="ru-RU" sz="1400" b="1" dirty="0">
                <a:latin typeface="Monotype Corsiva" panose="03010101010201010101" pitchFamily="66" charset="0"/>
              </a:rPr>
              <a:t> </a:t>
            </a:r>
            <a:r>
              <a:rPr lang="ru-RU" sz="1400" b="1" dirty="0" err="1">
                <a:latin typeface="Monotype Corsiva" panose="03010101010201010101" pitchFamily="66" charset="0"/>
              </a:rPr>
              <a:t>чудните</a:t>
            </a:r>
            <a:r>
              <a:rPr lang="ru-RU" sz="1400" b="1" dirty="0">
                <a:latin typeface="Monotype Corsiva" panose="03010101010201010101" pitchFamily="66" charset="0"/>
              </a:rPr>
              <a:t> </a:t>
            </a:r>
            <a:r>
              <a:rPr lang="ru-RU" sz="1400" b="1" dirty="0" err="1">
                <a:latin typeface="Monotype Corsiva" panose="03010101010201010101" pitchFamily="66" charset="0"/>
              </a:rPr>
              <a:t>вълшебни</a:t>
            </a:r>
            <a:r>
              <a:rPr lang="ru-RU" sz="1400" b="1" dirty="0">
                <a:latin typeface="Monotype Corsiva" panose="03010101010201010101" pitchFamily="66" charset="0"/>
              </a:rPr>
              <a:t> </a:t>
            </a:r>
            <a:r>
              <a:rPr lang="ru-RU" sz="1400" b="1" dirty="0" err="1">
                <a:latin typeface="Monotype Corsiva" panose="03010101010201010101" pitchFamily="66" charset="0"/>
              </a:rPr>
              <a:t>думички</a:t>
            </a:r>
            <a:r>
              <a:rPr lang="ru-RU" sz="1400" b="1" dirty="0">
                <a:latin typeface="Monotype Corsiva" panose="03010101010201010101" pitchFamily="66" charset="0"/>
              </a:rPr>
              <a:t> благодаря, </a:t>
            </a:r>
            <a:r>
              <a:rPr lang="ru-RU" sz="1400" b="1" dirty="0" err="1">
                <a:latin typeface="Monotype Corsiva" panose="03010101010201010101" pitchFamily="66" charset="0"/>
              </a:rPr>
              <a:t>заповядай</a:t>
            </a:r>
            <a:r>
              <a:rPr lang="ru-RU" sz="1400" b="1" dirty="0">
                <a:latin typeface="Monotype Corsiva" panose="03010101010201010101" pitchFamily="66" charset="0"/>
              </a:rPr>
              <a:t>, моля, </a:t>
            </a:r>
            <a:r>
              <a:rPr lang="ru-RU" sz="1400" b="1" dirty="0" err="1">
                <a:latin typeface="Monotype Corsiva" panose="03010101010201010101" pitchFamily="66" charset="0"/>
              </a:rPr>
              <a:t>ако</a:t>
            </a:r>
            <a:r>
              <a:rPr lang="ru-RU" sz="1400" b="1" dirty="0">
                <a:latin typeface="Monotype Corsiva" panose="03010101010201010101" pitchFamily="66" charset="0"/>
              </a:rPr>
              <a:t> </a:t>
            </a:r>
            <a:r>
              <a:rPr lang="ru-RU" sz="1400" b="1" dirty="0" err="1">
                <a:latin typeface="Monotype Corsiva" panose="03010101010201010101" pitchFamily="66" charset="0"/>
              </a:rPr>
              <a:t>обичаш</a:t>
            </a:r>
            <a:r>
              <a:rPr lang="ru-RU" sz="1400" b="1" dirty="0">
                <a:latin typeface="Monotype Corsiva" panose="03010101010201010101" pitchFamily="66" charset="0"/>
              </a:rPr>
              <a:t>, </a:t>
            </a:r>
            <a:r>
              <a:rPr lang="ru-RU" sz="1400" b="1" dirty="0" err="1">
                <a:latin typeface="Monotype Corsiva" panose="03010101010201010101" pitchFamily="66" charset="0"/>
              </a:rPr>
              <a:t>извинявай</a:t>
            </a:r>
            <a:r>
              <a:rPr lang="ru-RU" sz="1400" b="1" dirty="0">
                <a:latin typeface="Monotype Corsiva" panose="03010101010201010101" pitchFamily="66" charset="0"/>
              </a:rPr>
              <a:t>;</a:t>
            </a:r>
          </a:p>
          <a:p>
            <a:r>
              <a:rPr lang="ru-RU" sz="1400" b="1" dirty="0">
                <a:latin typeface="Monotype Corsiva" panose="03010101010201010101" pitchFamily="66" charset="0"/>
              </a:rPr>
              <a:t>- </a:t>
            </a:r>
            <a:r>
              <a:rPr lang="ru-RU" sz="1400" b="1" dirty="0" err="1">
                <a:latin typeface="Monotype Corsiva" panose="03010101010201010101" pitchFamily="66" charset="0"/>
              </a:rPr>
              <a:t>Децата</a:t>
            </a:r>
            <a:r>
              <a:rPr lang="ru-RU" sz="1400" b="1" dirty="0">
                <a:latin typeface="Monotype Corsiva" panose="03010101010201010101" pitchFamily="66" charset="0"/>
              </a:rPr>
              <a:t> в </a:t>
            </a:r>
            <a:r>
              <a:rPr lang="ru-RU" sz="1400" b="1" dirty="0" err="1">
                <a:latin typeface="Monotype Corsiva" panose="03010101010201010101" pitchFamily="66" charset="0"/>
              </a:rPr>
              <a:t>групата</a:t>
            </a:r>
            <a:r>
              <a:rPr lang="ru-RU" sz="1400" b="1" dirty="0">
                <a:latin typeface="Monotype Corsiva" panose="03010101010201010101" pitchFamily="66" charset="0"/>
              </a:rPr>
              <a:t> </a:t>
            </a:r>
            <a:r>
              <a:rPr lang="ru-RU" sz="1400" b="1" dirty="0" err="1">
                <a:latin typeface="Monotype Corsiva" panose="03010101010201010101" pitchFamily="66" charset="0"/>
              </a:rPr>
              <a:t>са</a:t>
            </a:r>
            <a:r>
              <a:rPr lang="ru-RU" sz="1400" b="1" dirty="0">
                <a:latin typeface="Monotype Corsiva" panose="03010101010201010101" pitchFamily="66" charset="0"/>
              </a:rPr>
              <a:t> най - </a:t>
            </a:r>
            <a:r>
              <a:rPr lang="ru-RU" sz="1400" b="1" dirty="0" err="1">
                <a:latin typeface="Monotype Corsiva" panose="03010101010201010101" pitchFamily="66" charset="0"/>
              </a:rPr>
              <a:t>добри</a:t>
            </a:r>
            <a:r>
              <a:rPr lang="ru-RU" sz="1400" b="1" dirty="0">
                <a:latin typeface="Monotype Corsiva" panose="03010101010201010101" pitchFamily="66" charset="0"/>
              </a:rPr>
              <a:t> приятели и се </a:t>
            </a:r>
            <a:r>
              <a:rPr lang="ru-RU" sz="1400" b="1" dirty="0" err="1">
                <a:latin typeface="Monotype Corsiva" panose="03010101010201010101" pitchFamily="66" charset="0"/>
              </a:rPr>
              <a:t>обичат</a:t>
            </a:r>
            <a:r>
              <a:rPr lang="ru-RU" sz="1400" b="1" dirty="0">
                <a:latin typeface="Monotype Corsiva" panose="03010101010201010101" pitchFamily="66" charset="0"/>
              </a:rPr>
              <a:t>. </a:t>
            </a:r>
          </a:p>
          <a:p>
            <a:r>
              <a:rPr lang="ru-RU" sz="1400" b="1" dirty="0">
                <a:latin typeface="Monotype Corsiva" panose="03010101010201010101" pitchFamily="66" charset="0"/>
              </a:rPr>
              <a:t>- Говорят учтиво и любезно, </a:t>
            </a:r>
            <a:r>
              <a:rPr lang="ru-RU" sz="1400" b="1" dirty="0" err="1">
                <a:latin typeface="Monotype Corsiva" panose="03010101010201010101" pitchFamily="66" charset="0"/>
              </a:rPr>
              <a:t>Поздравяват</a:t>
            </a:r>
            <a:r>
              <a:rPr lang="ru-RU" sz="1400" b="1" dirty="0">
                <a:latin typeface="Monotype Corsiva" panose="03010101010201010101" pitchFamily="66" charset="0"/>
              </a:rPr>
              <a:t> „Добро утро” или „</a:t>
            </a:r>
            <a:r>
              <a:rPr lang="ru-RU" sz="1400" b="1" dirty="0" err="1">
                <a:latin typeface="Monotype Corsiva" panose="03010101010201010101" pitchFamily="66" charset="0"/>
              </a:rPr>
              <a:t>Добър</a:t>
            </a:r>
            <a:r>
              <a:rPr lang="ru-RU" sz="1400" b="1" dirty="0">
                <a:latin typeface="Monotype Corsiva" panose="03010101010201010101" pitchFamily="66" charset="0"/>
              </a:rPr>
              <a:t> ден” </a:t>
            </a:r>
            <a:r>
              <a:rPr lang="ru-RU" sz="1400" b="1" dirty="0" err="1">
                <a:latin typeface="Monotype Corsiva" panose="03010101010201010101" pitchFamily="66" charset="0"/>
              </a:rPr>
              <a:t>Поздравяват</a:t>
            </a:r>
            <a:r>
              <a:rPr lang="ru-RU" sz="1400" b="1" dirty="0">
                <a:latin typeface="Monotype Corsiva" panose="03010101010201010101" pitchFamily="66" charset="0"/>
              </a:rPr>
              <a:t> </a:t>
            </a:r>
            <a:r>
              <a:rPr lang="ru-RU" sz="1400" b="1" dirty="0" err="1">
                <a:latin typeface="Monotype Corsiva" panose="03010101010201010101" pitchFamily="66" charset="0"/>
              </a:rPr>
              <a:t>децата</a:t>
            </a:r>
            <a:r>
              <a:rPr lang="ru-RU" sz="1400" b="1" dirty="0">
                <a:latin typeface="Monotype Corsiva" panose="03010101010201010101" pitchFamily="66" charset="0"/>
              </a:rPr>
              <a:t> от </a:t>
            </a:r>
            <a:r>
              <a:rPr lang="ru-RU" sz="1400" b="1" dirty="0" err="1">
                <a:latin typeface="Monotype Corsiva" panose="03010101010201010101" pitchFamily="66" charset="0"/>
              </a:rPr>
              <a:t>групата</a:t>
            </a:r>
            <a:r>
              <a:rPr lang="ru-RU" sz="1400" b="1" dirty="0">
                <a:latin typeface="Monotype Corsiva" panose="03010101010201010101" pitchFamily="66" charset="0"/>
              </a:rPr>
              <a:t> „</a:t>
            </a:r>
            <a:r>
              <a:rPr lang="ru-RU" sz="1400" b="1" dirty="0" err="1">
                <a:latin typeface="Monotype Corsiva" panose="03010101010201010101" pitchFamily="66" charset="0"/>
              </a:rPr>
              <a:t>Здравейте</a:t>
            </a:r>
            <a:r>
              <a:rPr lang="ru-RU" sz="1400" b="1" dirty="0">
                <a:latin typeface="Monotype Corsiva" panose="03010101010201010101" pitchFamily="66" charset="0"/>
              </a:rPr>
              <a:t>!”или „Привет!“</a:t>
            </a:r>
          </a:p>
          <a:p>
            <a:r>
              <a:rPr lang="ru-RU" sz="1400" b="1" dirty="0">
                <a:latin typeface="Monotype Corsiva" panose="03010101010201010101" pitchFamily="66" charset="0"/>
              </a:rPr>
              <a:t>- На </a:t>
            </a:r>
            <a:r>
              <a:rPr lang="ru-RU" sz="1400" b="1" dirty="0" err="1">
                <a:latin typeface="Monotype Corsiva" panose="03010101010201010101" pitchFamily="66" charset="0"/>
              </a:rPr>
              <a:t>приятелите</a:t>
            </a:r>
            <a:r>
              <a:rPr lang="ru-RU" sz="1400" b="1" dirty="0">
                <a:latin typeface="Monotype Corsiva" panose="03010101010201010101" pitchFamily="66" charset="0"/>
              </a:rPr>
              <a:t> </a:t>
            </a:r>
            <a:r>
              <a:rPr lang="ru-RU" sz="1400" b="1" dirty="0" err="1">
                <a:latin typeface="Monotype Corsiva" panose="03010101010201010101" pitchFamily="66" charset="0"/>
              </a:rPr>
              <a:t>може</a:t>
            </a:r>
            <a:r>
              <a:rPr lang="ru-RU" sz="1400" b="1" dirty="0">
                <a:latin typeface="Monotype Corsiva" panose="03010101010201010101" pitchFamily="66" charset="0"/>
              </a:rPr>
              <a:t> да се </a:t>
            </a:r>
            <a:r>
              <a:rPr lang="ru-RU" sz="1400" b="1" dirty="0" err="1">
                <a:latin typeface="Monotype Corsiva" panose="03010101010201010101" pitchFamily="66" charset="0"/>
              </a:rPr>
              <a:t>помаха</a:t>
            </a:r>
            <a:r>
              <a:rPr lang="ru-RU" sz="1400" b="1" dirty="0">
                <a:latin typeface="Monotype Corsiva" panose="03010101010201010101" pitchFamily="66" charset="0"/>
              </a:rPr>
              <a:t> с </a:t>
            </a:r>
            <a:r>
              <a:rPr lang="ru-RU" sz="1400" b="1" dirty="0" err="1">
                <a:latin typeface="Monotype Corsiva" panose="03010101010201010101" pitchFamily="66" charset="0"/>
              </a:rPr>
              <a:t>ръка</a:t>
            </a:r>
            <a:r>
              <a:rPr lang="ru-RU" sz="1400" b="1" dirty="0">
                <a:latin typeface="Monotype Corsiva" panose="03010101010201010101" pitchFamily="66" charset="0"/>
              </a:rPr>
              <a:t> или да се поздравят „</a:t>
            </a:r>
            <a:r>
              <a:rPr lang="ru-RU" sz="1400" b="1" dirty="0" err="1">
                <a:latin typeface="Monotype Corsiva" panose="03010101010201010101" pitchFamily="66" charset="0"/>
              </a:rPr>
              <a:t>Здравей</a:t>
            </a:r>
            <a:r>
              <a:rPr lang="ru-RU" sz="1400" b="1" dirty="0">
                <a:latin typeface="Monotype Corsiva" panose="03010101010201010101" pitchFamily="66" charset="0"/>
              </a:rPr>
              <a:t>!” или „</a:t>
            </a:r>
            <a:r>
              <a:rPr lang="ru-RU" sz="1400" b="1" dirty="0" err="1">
                <a:latin typeface="Monotype Corsiva" panose="03010101010201010101" pitchFamily="66" charset="0"/>
              </a:rPr>
              <a:t>Здрасти</a:t>
            </a:r>
            <a:r>
              <a:rPr lang="ru-RU" sz="1400" b="1" dirty="0">
                <a:latin typeface="Monotype Corsiva" panose="03010101010201010101" pitchFamily="66" charset="0"/>
              </a:rPr>
              <a:t>!”;</a:t>
            </a:r>
          </a:p>
          <a:p>
            <a:r>
              <a:rPr lang="ru-RU" sz="1400" b="1" dirty="0">
                <a:latin typeface="Monotype Corsiva" panose="03010101010201010101" pitchFamily="66" charset="0"/>
              </a:rPr>
              <a:t>- </a:t>
            </a:r>
            <a:r>
              <a:rPr lang="ru-RU" sz="1400" b="1" dirty="0" err="1">
                <a:latin typeface="Monotype Corsiva" panose="03010101010201010101" pitchFamily="66" charset="0"/>
              </a:rPr>
              <a:t>Поздравяват</a:t>
            </a:r>
            <a:r>
              <a:rPr lang="ru-RU" sz="1400" b="1" dirty="0">
                <a:latin typeface="Monotype Corsiva" panose="03010101010201010101" pitchFamily="66" charset="0"/>
              </a:rPr>
              <a:t> </a:t>
            </a:r>
            <a:r>
              <a:rPr lang="ru-RU" sz="1400" b="1" dirty="0" err="1">
                <a:latin typeface="Monotype Corsiva" panose="03010101010201010101" pitchFamily="66" charset="0"/>
              </a:rPr>
              <a:t>децата</a:t>
            </a:r>
            <a:r>
              <a:rPr lang="ru-RU" sz="1400" b="1" dirty="0">
                <a:latin typeface="Monotype Corsiva" panose="03010101010201010101" pitchFamily="66" charset="0"/>
              </a:rPr>
              <a:t> от </a:t>
            </a:r>
            <a:r>
              <a:rPr lang="ru-RU" sz="1400" b="1" dirty="0" err="1">
                <a:latin typeface="Monotype Corsiva" panose="03010101010201010101" pitchFamily="66" charset="0"/>
              </a:rPr>
              <a:t>групата</a:t>
            </a:r>
            <a:r>
              <a:rPr lang="ru-RU" sz="1400" b="1" dirty="0">
                <a:latin typeface="Monotype Corsiva" panose="03010101010201010101" pitchFamily="66" charset="0"/>
              </a:rPr>
              <a:t> „</a:t>
            </a:r>
            <a:r>
              <a:rPr lang="ru-RU" sz="1400" b="1" dirty="0" err="1">
                <a:latin typeface="Monotype Corsiva" panose="03010101010201010101" pitchFamily="66" charset="0"/>
              </a:rPr>
              <a:t>Здравейте</a:t>
            </a:r>
            <a:r>
              <a:rPr lang="ru-RU" sz="1400" b="1" dirty="0">
                <a:latin typeface="Monotype Corsiva" panose="03010101010201010101" pitchFamily="66" charset="0"/>
              </a:rPr>
              <a:t>!”или „Привет!“</a:t>
            </a:r>
          </a:p>
          <a:p>
            <a:r>
              <a:rPr lang="ru-RU" sz="1400" b="1" dirty="0">
                <a:latin typeface="Monotype Corsiva" panose="03010101010201010101" pitchFamily="66" charset="0"/>
              </a:rPr>
              <a:t>- </a:t>
            </a:r>
            <a:r>
              <a:rPr lang="ru-RU" sz="1400" b="1" dirty="0" err="1">
                <a:latin typeface="Monotype Corsiva" panose="03010101010201010101" pitchFamily="66" charset="0"/>
              </a:rPr>
              <a:t>Поведението</a:t>
            </a:r>
            <a:r>
              <a:rPr lang="ru-RU" sz="1400" b="1" dirty="0">
                <a:latin typeface="Monotype Corsiva" panose="03010101010201010101" pitchFamily="66" charset="0"/>
              </a:rPr>
              <a:t> е учтиво и </a:t>
            </a:r>
            <a:r>
              <a:rPr lang="ru-RU" sz="1400" b="1" dirty="0" err="1">
                <a:latin typeface="Monotype Corsiva" panose="03010101010201010101" pitchFamily="66" charset="0"/>
              </a:rPr>
              <a:t>уважително</a:t>
            </a:r>
            <a:r>
              <a:rPr lang="ru-RU" sz="1400" b="1" dirty="0">
                <a:latin typeface="Monotype Corsiva" panose="03010101010201010101" pitchFamily="66" charset="0"/>
              </a:rPr>
              <a:t>;         </a:t>
            </a:r>
          </a:p>
          <a:p>
            <a:r>
              <a:rPr lang="ru-RU" sz="1400" b="1" dirty="0">
                <a:latin typeface="Monotype Corsiva" panose="03010101010201010101" pitchFamily="66" charset="0"/>
              </a:rPr>
              <a:t> - Говори се тихо и с </a:t>
            </a:r>
            <a:r>
              <a:rPr lang="ru-RU" sz="1400" b="1" dirty="0" err="1">
                <a:latin typeface="Monotype Corsiva" panose="03010101010201010101" pitchFamily="66" charset="0"/>
              </a:rPr>
              <a:t>усмивка</a:t>
            </a:r>
            <a:r>
              <a:rPr lang="ru-RU" sz="1400" b="1" dirty="0">
                <a:latin typeface="Monotype Corsiva" panose="03010101010201010101" pitchFamily="66" charset="0"/>
              </a:rPr>
              <a:t>;</a:t>
            </a:r>
          </a:p>
          <a:p>
            <a:r>
              <a:rPr lang="ru-RU" sz="1400" b="1" dirty="0">
                <a:latin typeface="Monotype Corsiva" panose="03010101010201010101" pitchFamily="66" charset="0"/>
              </a:rPr>
              <a:t> - </a:t>
            </a:r>
            <a:r>
              <a:rPr lang="ru-RU" sz="1400" b="1" dirty="0" err="1">
                <a:latin typeface="Monotype Corsiva" panose="03010101010201010101" pitchFamily="66" charset="0"/>
              </a:rPr>
              <a:t>Движението</a:t>
            </a:r>
            <a:r>
              <a:rPr lang="ru-RU" sz="1400" b="1" dirty="0">
                <a:latin typeface="Monotype Corsiva" panose="03010101010201010101" pitchFamily="66" charset="0"/>
              </a:rPr>
              <a:t> в </a:t>
            </a:r>
            <a:r>
              <a:rPr lang="ru-RU" sz="1400" b="1" dirty="0" err="1">
                <a:latin typeface="Monotype Corsiva" panose="03010101010201010101" pitchFamily="66" charset="0"/>
              </a:rPr>
              <a:t>занималнята</a:t>
            </a:r>
            <a:r>
              <a:rPr lang="ru-RU" sz="1400" b="1" dirty="0">
                <a:latin typeface="Monotype Corsiva" panose="03010101010201010101" pitchFamily="66" charset="0"/>
              </a:rPr>
              <a:t> е спокойно и </a:t>
            </a:r>
            <a:r>
              <a:rPr lang="ru-RU" sz="1400" b="1" dirty="0" err="1">
                <a:latin typeface="Monotype Corsiva" panose="03010101010201010101" pitchFamily="66" charset="0"/>
              </a:rPr>
              <a:t>внимателно</a:t>
            </a:r>
            <a:r>
              <a:rPr lang="ru-RU" sz="1400" b="1" dirty="0">
                <a:latin typeface="Monotype Corsiva" panose="03010101010201010101" pitchFamily="66" charset="0"/>
              </a:rPr>
              <a:t>;</a:t>
            </a:r>
          </a:p>
          <a:p>
            <a:r>
              <a:rPr lang="ru-RU" sz="1400" b="1" dirty="0">
                <a:latin typeface="Monotype Corsiva" panose="03010101010201010101" pitchFamily="66" charset="0"/>
              </a:rPr>
              <a:t> - В </a:t>
            </a:r>
            <a:r>
              <a:rPr lang="ru-RU" sz="1400" b="1" dirty="0" err="1">
                <a:latin typeface="Monotype Corsiva" panose="03010101010201010101" pitchFamily="66" charset="0"/>
              </a:rPr>
              <a:t>играта</a:t>
            </a:r>
            <a:r>
              <a:rPr lang="ru-RU" sz="1400" b="1" dirty="0">
                <a:latin typeface="Monotype Corsiva" panose="03010101010201010101" pitchFamily="66" charset="0"/>
              </a:rPr>
              <a:t> </a:t>
            </a:r>
            <a:r>
              <a:rPr lang="ru-RU" sz="1400" b="1" dirty="0" err="1">
                <a:latin typeface="Monotype Corsiva" panose="03010101010201010101" pitchFamily="66" charset="0"/>
              </a:rPr>
              <a:t>децата</a:t>
            </a:r>
            <a:r>
              <a:rPr lang="ru-RU" sz="1400" b="1" dirty="0">
                <a:latin typeface="Monotype Corsiva" panose="03010101010201010101" pitchFamily="66" charset="0"/>
              </a:rPr>
              <a:t> </a:t>
            </a:r>
            <a:r>
              <a:rPr lang="ru-RU" sz="1400" b="1" dirty="0" err="1">
                <a:latin typeface="Monotype Corsiva" panose="03010101010201010101" pitchFamily="66" charset="0"/>
              </a:rPr>
              <a:t>спазват</a:t>
            </a:r>
            <a:r>
              <a:rPr lang="ru-RU" sz="1400" b="1" dirty="0">
                <a:latin typeface="Monotype Corsiva" panose="03010101010201010101" pitchFamily="66" charset="0"/>
              </a:rPr>
              <a:t> </a:t>
            </a:r>
            <a:r>
              <a:rPr lang="ru-RU" sz="1400" b="1" dirty="0" err="1">
                <a:latin typeface="Monotype Corsiva" panose="03010101010201010101" pitchFamily="66" charset="0"/>
              </a:rPr>
              <a:t>правилата</a:t>
            </a:r>
            <a:r>
              <a:rPr lang="ru-RU" sz="1400" b="1" dirty="0">
                <a:latin typeface="Monotype Corsiva" panose="03010101010201010101" pitchFamily="66" charset="0"/>
              </a:rPr>
              <a:t> на </a:t>
            </a:r>
            <a:r>
              <a:rPr lang="ru-RU" sz="1400" b="1" dirty="0" err="1">
                <a:latin typeface="Monotype Corsiva" panose="03010101010201010101" pitchFamily="66" charset="0"/>
              </a:rPr>
              <a:t>играта</a:t>
            </a:r>
            <a:r>
              <a:rPr lang="ru-RU" sz="1400" b="1" dirty="0">
                <a:latin typeface="Monotype Corsiva" panose="03010101010201010101" pitchFamily="66" charset="0"/>
              </a:rPr>
              <a:t>. Иска се </a:t>
            </a:r>
            <a:r>
              <a:rPr lang="ru-RU" sz="1400" b="1" dirty="0" err="1">
                <a:latin typeface="Monotype Corsiva" panose="03010101010201010101" pitchFamily="66" charset="0"/>
              </a:rPr>
              <a:t>съгласие</a:t>
            </a:r>
            <a:r>
              <a:rPr lang="ru-RU" sz="1400" b="1" dirty="0">
                <a:latin typeface="Monotype Corsiva" panose="03010101010201010101" pitchFamily="66" charset="0"/>
              </a:rPr>
              <a:t> или се </a:t>
            </a:r>
            <a:r>
              <a:rPr lang="ru-RU" sz="1400" b="1" dirty="0" err="1">
                <a:latin typeface="Monotype Corsiva" panose="03010101010201010101" pitchFamily="66" charset="0"/>
              </a:rPr>
              <a:t>отправя</a:t>
            </a:r>
            <a:r>
              <a:rPr lang="ru-RU" sz="1400" b="1" dirty="0">
                <a:latin typeface="Monotype Corsiva" panose="03010101010201010101" pitchFamily="66" charset="0"/>
              </a:rPr>
              <a:t> </a:t>
            </a:r>
            <a:r>
              <a:rPr lang="ru-RU" sz="1400" b="1" dirty="0" err="1">
                <a:latin typeface="Monotype Corsiva" panose="03010101010201010101" pitchFamily="66" charset="0"/>
              </a:rPr>
              <a:t>покана</a:t>
            </a:r>
            <a:r>
              <a:rPr lang="ru-RU" sz="1400" b="1" dirty="0">
                <a:latin typeface="Monotype Corsiva" panose="03010101010201010101" pitchFamily="66" charset="0"/>
              </a:rPr>
              <a:t>: /„</a:t>
            </a:r>
            <a:r>
              <a:rPr lang="ru-RU" sz="1400" b="1" dirty="0" err="1">
                <a:latin typeface="Monotype Corsiva" panose="03010101010201010101" pitchFamily="66" charset="0"/>
              </a:rPr>
              <a:t>Може</a:t>
            </a:r>
            <a:r>
              <a:rPr lang="ru-RU" sz="1400" b="1" dirty="0">
                <a:latin typeface="Monotype Corsiva" panose="03010101010201010101" pitchFamily="66" charset="0"/>
              </a:rPr>
              <a:t> ли, и аз да играя ?”/, /„Моля те, ела да поиграем! </a:t>
            </a:r>
          </a:p>
          <a:p>
            <a:r>
              <a:rPr lang="ru-RU" sz="1400" b="1" dirty="0">
                <a:latin typeface="Monotype Corsiva" panose="03010101010201010101" pitchFamily="66" charset="0"/>
              </a:rPr>
              <a:t> - Не се </a:t>
            </a:r>
            <a:r>
              <a:rPr lang="ru-RU" sz="1400" b="1" dirty="0" err="1">
                <a:latin typeface="Monotype Corsiva" panose="03010101010201010101" pitchFamily="66" charset="0"/>
              </a:rPr>
              <a:t>употребяват</a:t>
            </a:r>
            <a:r>
              <a:rPr lang="ru-RU" sz="1400" b="1" dirty="0">
                <a:latin typeface="Monotype Corsiva" panose="03010101010201010101" pitchFamily="66" charset="0"/>
              </a:rPr>
              <a:t> </a:t>
            </a:r>
            <a:r>
              <a:rPr lang="ru-RU" sz="1400" b="1" dirty="0" err="1">
                <a:latin typeface="Monotype Corsiva" panose="03010101010201010101" pitchFamily="66" charset="0"/>
              </a:rPr>
              <a:t>обидни</a:t>
            </a:r>
            <a:r>
              <a:rPr lang="ru-RU" sz="1400" b="1" dirty="0">
                <a:latin typeface="Monotype Corsiva" panose="03010101010201010101" pitchFamily="66" charset="0"/>
              </a:rPr>
              <a:t> и </a:t>
            </a:r>
            <a:r>
              <a:rPr lang="ru-RU" sz="1400" b="1" dirty="0" err="1">
                <a:latin typeface="Monotype Corsiva" panose="03010101010201010101" pitchFamily="66" charset="0"/>
              </a:rPr>
              <a:t>неприлични</a:t>
            </a:r>
            <a:r>
              <a:rPr lang="ru-RU" sz="1400" b="1" dirty="0">
                <a:latin typeface="Monotype Corsiva" panose="03010101010201010101" pitchFamily="66" charset="0"/>
              </a:rPr>
              <a:t> </a:t>
            </a:r>
            <a:r>
              <a:rPr lang="ru-RU" sz="1400" b="1" dirty="0" err="1">
                <a:latin typeface="Monotype Corsiva" panose="03010101010201010101" pitchFamily="66" charset="0"/>
              </a:rPr>
              <a:t>думи</a:t>
            </a:r>
            <a:r>
              <a:rPr lang="ru-RU" sz="1400" b="1" dirty="0">
                <a:latin typeface="Monotype Corsiva" panose="03010101010201010101" pitchFamily="66" charset="0"/>
              </a:rPr>
              <a:t>;</a:t>
            </a:r>
          </a:p>
          <a:p>
            <a:r>
              <a:rPr lang="ru-RU" sz="1400" b="1" dirty="0">
                <a:latin typeface="Monotype Corsiva" panose="03010101010201010101" pitchFamily="66" charset="0"/>
              </a:rPr>
              <a:t> - За </a:t>
            </a:r>
            <a:r>
              <a:rPr lang="ru-RU" sz="1400" b="1" dirty="0" err="1">
                <a:latin typeface="Monotype Corsiva" panose="03010101010201010101" pitchFamily="66" charset="0"/>
              </a:rPr>
              <a:t>нарушаване</a:t>
            </a:r>
            <a:r>
              <a:rPr lang="ru-RU" sz="1400" b="1" dirty="0">
                <a:latin typeface="Monotype Corsiva" panose="03010101010201010101" pitchFamily="66" charset="0"/>
              </a:rPr>
              <a:t> на </a:t>
            </a:r>
            <a:r>
              <a:rPr lang="ru-RU" sz="1400" b="1" dirty="0" err="1">
                <a:latin typeface="Monotype Corsiva" panose="03010101010201010101" pitchFamily="66" charset="0"/>
              </a:rPr>
              <a:t>правилата</a:t>
            </a:r>
            <a:r>
              <a:rPr lang="ru-RU" sz="1400" b="1" dirty="0">
                <a:latin typeface="Monotype Corsiva" panose="03010101010201010101" pitchFamily="66" charset="0"/>
              </a:rPr>
              <a:t> се </a:t>
            </a:r>
            <a:r>
              <a:rPr lang="ru-RU" sz="1400" b="1" dirty="0" err="1">
                <a:latin typeface="Monotype Corsiva" panose="03010101010201010101" pitchFamily="66" charset="0"/>
              </a:rPr>
              <a:t>съобщава</a:t>
            </a:r>
            <a:r>
              <a:rPr lang="ru-RU" sz="1400" b="1" dirty="0">
                <a:latin typeface="Monotype Corsiva" panose="03010101010201010101" pitchFamily="66" charset="0"/>
              </a:rPr>
              <a:t> на учителя;</a:t>
            </a:r>
          </a:p>
          <a:p>
            <a:r>
              <a:rPr lang="ru-RU" sz="1400" b="1" dirty="0">
                <a:latin typeface="Monotype Corsiva" panose="03010101010201010101" pitchFamily="66" charset="0"/>
              </a:rPr>
              <a:t> - </a:t>
            </a:r>
            <a:r>
              <a:rPr lang="ru-RU" sz="1400" b="1" dirty="0" err="1">
                <a:latin typeface="Monotype Corsiva" panose="03010101010201010101" pitchFamily="66" charset="0"/>
              </a:rPr>
              <a:t>Децата</a:t>
            </a:r>
            <a:r>
              <a:rPr lang="ru-RU" sz="1400" b="1" dirty="0">
                <a:latin typeface="Monotype Corsiva" panose="03010101010201010101" pitchFamily="66" charset="0"/>
              </a:rPr>
              <a:t> </a:t>
            </a:r>
            <a:r>
              <a:rPr lang="ru-RU" sz="1400" b="1" dirty="0" err="1">
                <a:latin typeface="Monotype Corsiva" panose="03010101010201010101" pitchFamily="66" charset="0"/>
              </a:rPr>
              <a:t>уведомяват</a:t>
            </a:r>
            <a:r>
              <a:rPr lang="ru-RU" sz="1400" b="1" dirty="0">
                <a:latin typeface="Monotype Corsiva" panose="03010101010201010101" pitchFamily="66" charset="0"/>
              </a:rPr>
              <a:t> учителя за </a:t>
            </a:r>
            <a:r>
              <a:rPr lang="ru-RU" sz="1400" b="1" dirty="0" err="1">
                <a:latin typeface="Monotype Corsiva" panose="03010101010201010101" pitchFamily="66" charset="0"/>
              </a:rPr>
              <a:t>своите</a:t>
            </a:r>
            <a:r>
              <a:rPr lang="ru-RU" sz="1400" b="1" dirty="0">
                <a:latin typeface="Monotype Corsiva" panose="03010101010201010101" pitchFamily="66" charset="0"/>
              </a:rPr>
              <a:t> </a:t>
            </a:r>
            <a:r>
              <a:rPr lang="ru-RU" sz="1400" b="1" dirty="0" err="1">
                <a:latin typeface="Monotype Corsiva" panose="03010101010201010101" pitchFamily="66" charset="0"/>
              </a:rPr>
              <a:t>нужди</a:t>
            </a:r>
            <a:r>
              <a:rPr lang="ru-RU" sz="1400" b="1" dirty="0">
                <a:latin typeface="Monotype Corsiva" panose="03010101010201010101" pitchFamily="66" charset="0"/>
              </a:rPr>
              <a:t> и желания;</a:t>
            </a:r>
          </a:p>
          <a:p>
            <a:r>
              <a:rPr lang="ru-RU" sz="1400" b="1" dirty="0">
                <a:latin typeface="Monotype Corsiva" panose="03010101010201010101" pitchFamily="66" charset="0"/>
              </a:rPr>
              <a:t> - </a:t>
            </a:r>
            <a:r>
              <a:rPr lang="ru-RU" sz="1400" b="1" dirty="0" err="1">
                <a:latin typeface="Monotype Corsiva" panose="03010101010201010101" pitchFamily="66" charset="0"/>
              </a:rPr>
              <a:t>Децата</a:t>
            </a:r>
            <a:r>
              <a:rPr lang="ru-RU" sz="1400" b="1" dirty="0">
                <a:latin typeface="Monotype Corsiva" panose="03010101010201010101" pitchFamily="66" charset="0"/>
              </a:rPr>
              <a:t> </a:t>
            </a:r>
            <a:r>
              <a:rPr lang="ru-RU" sz="1400" b="1" dirty="0" err="1">
                <a:latin typeface="Monotype Corsiva" panose="03010101010201010101" pitchFamily="66" charset="0"/>
              </a:rPr>
              <a:t>може</a:t>
            </a:r>
            <a:r>
              <a:rPr lang="ru-RU" sz="1400" b="1" dirty="0">
                <a:latin typeface="Monotype Corsiva" panose="03010101010201010101" pitchFamily="66" charset="0"/>
              </a:rPr>
              <a:t> да </a:t>
            </a:r>
            <a:r>
              <a:rPr lang="ru-RU" sz="1400" b="1" dirty="0" err="1">
                <a:latin typeface="Monotype Corsiva" panose="03010101010201010101" pitchFamily="66" charset="0"/>
              </a:rPr>
              <a:t>поискат</a:t>
            </a:r>
            <a:r>
              <a:rPr lang="ru-RU" sz="1400" b="1" dirty="0">
                <a:latin typeface="Monotype Corsiva" panose="03010101010201010101" pitchFamily="66" charset="0"/>
              </a:rPr>
              <a:t> и да получат </a:t>
            </a:r>
            <a:r>
              <a:rPr lang="ru-RU" sz="1400" b="1" dirty="0" err="1">
                <a:latin typeface="Monotype Corsiva" panose="03010101010201010101" pitchFamily="66" charset="0"/>
              </a:rPr>
              <a:t>помощ</a:t>
            </a:r>
            <a:r>
              <a:rPr lang="ru-RU" sz="1400" b="1" dirty="0">
                <a:latin typeface="Monotype Corsiva" panose="03010101010201010101" pitchFamily="66" charset="0"/>
              </a:rPr>
              <a:t> от учителя и помощник - </a:t>
            </a:r>
            <a:r>
              <a:rPr lang="ru-RU" sz="1400" b="1" dirty="0" err="1">
                <a:latin typeface="Monotype Corsiva" panose="03010101010201010101" pitchFamily="66" charset="0"/>
              </a:rPr>
              <a:t>възпитателя</a:t>
            </a:r>
            <a:r>
              <a:rPr lang="ru-RU" sz="1400" b="1" dirty="0">
                <a:latin typeface="Monotype Corsiva" panose="03010101010201010101" pitchFamily="66" charset="0"/>
              </a:rPr>
              <a:t>, </a:t>
            </a:r>
            <a:r>
              <a:rPr lang="ru-RU" sz="1400" b="1" dirty="0" err="1">
                <a:latin typeface="Monotype Corsiva" panose="03010101010201010101" pitchFamily="66" charset="0"/>
              </a:rPr>
              <a:t>когато</a:t>
            </a:r>
            <a:r>
              <a:rPr lang="ru-RU" sz="1400" b="1" dirty="0">
                <a:latin typeface="Monotype Corsiva" panose="03010101010201010101" pitchFamily="66" charset="0"/>
              </a:rPr>
              <a:t> се </a:t>
            </a:r>
            <a:r>
              <a:rPr lang="ru-RU" sz="1400" b="1" dirty="0" err="1">
                <a:latin typeface="Monotype Corsiva" panose="03010101010201010101" pitchFamily="66" charset="0"/>
              </a:rPr>
              <a:t>затрудняват</a:t>
            </a:r>
            <a:r>
              <a:rPr lang="ru-RU" sz="1400" b="1" dirty="0">
                <a:latin typeface="Monotype Corsiva" panose="03010101010201010101" pitchFamily="66" charset="0"/>
              </a:rPr>
              <a:t>. /„Моля, </a:t>
            </a:r>
            <a:r>
              <a:rPr lang="ru-RU" sz="1400" b="1" dirty="0" err="1">
                <a:latin typeface="Monotype Corsiva" panose="03010101010201010101" pitchFamily="66" charset="0"/>
              </a:rPr>
              <a:t>помогнете</a:t>
            </a:r>
            <a:r>
              <a:rPr lang="ru-RU" sz="1400" b="1" dirty="0">
                <a:latin typeface="Monotype Corsiva" panose="03010101010201010101" pitchFamily="66" charset="0"/>
              </a:rPr>
              <a:t> ми да ... ”</a:t>
            </a:r>
          </a:p>
        </p:txBody>
      </p:sp>
    </p:spTree>
    <p:extLst>
      <p:ext uri="{BB962C8B-B14F-4D97-AF65-F5344CB8AC3E}">
        <p14:creationId xmlns:p14="http://schemas.microsoft.com/office/powerpoint/2010/main" val="190693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>
            <a:extLst>
              <a:ext uri="{FF2B5EF4-FFF2-40B4-BE49-F238E27FC236}">
                <a16:creationId xmlns="" xmlns:a16="http://schemas.microsoft.com/office/drawing/2014/main" id="{AA97B6CF-B125-360F-1F73-5717D1F96F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Текстово поле 5">
            <a:extLst>
              <a:ext uri="{FF2B5EF4-FFF2-40B4-BE49-F238E27FC236}">
                <a16:creationId xmlns="" xmlns:a16="http://schemas.microsoft.com/office/drawing/2014/main" id="{9BE27D7B-3CA7-FB7D-4B0B-F3C48C605F62}"/>
              </a:ext>
            </a:extLst>
          </p:cNvPr>
          <p:cNvSpPr txBox="1"/>
          <p:nvPr/>
        </p:nvSpPr>
        <p:spPr>
          <a:xfrm>
            <a:off x="1422400" y="1933141"/>
            <a:ext cx="9795933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                                     </a:t>
            </a:r>
            <a:r>
              <a:rPr lang="ru-RU" sz="4000" dirty="0">
                <a:latin typeface="Monotype Corsiva" panose="03010101010201010101" pitchFamily="66" charset="0"/>
              </a:rPr>
              <a:t>При </a:t>
            </a:r>
            <a:r>
              <a:rPr lang="ru-RU" sz="4000" dirty="0" err="1">
                <a:latin typeface="Monotype Corsiva" panose="03010101010201010101" pitchFamily="66" charset="0"/>
              </a:rPr>
              <a:t>напускане</a:t>
            </a:r>
            <a:r>
              <a:rPr lang="ru-RU" sz="4000" dirty="0">
                <a:latin typeface="Monotype Corsiva" panose="03010101010201010101" pitchFamily="66" charset="0"/>
              </a:rPr>
              <a:t> на </a:t>
            </a:r>
            <a:r>
              <a:rPr lang="ru-RU" sz="4000" dirty="0" err="1">
                <a:latin typeface="Monotype Corsiva" panose="03010101010201010101" pitchFamily="66" charset="0"/>
              </a:rPr>
              <a:t>детската</a:t>
            </a:r>
            <a:endParaRPr lang="ru-RU" sz="4000" dirty="0">
              <a:latin typeface="Monotype Corsiva" panose="03010101010201010101" pitchFamily="66" charset="0"/>
            </a:endParaRPr>
          </a:p>
          <a:p>
            <a:r>
              <a:rPr lang="ru-RU" sz="4000" dirty="0">
                <a:latin typeface="Monotype Corsiva" panose="03010101010201010101" pitchFamily="66" charset="0"/>
              </a:rPr>
              <a:t>                               градина</a:t>
            </a:r>
          </a:p>
          <a:p>
            <a:endParaRPr lang="ru-RU" dirty="0"/>
          </a:p>
          <a:p>
            <a:r>
              <a:rPr lang="ru-RU" sz="2400" dirty="0">
                <a:latin typeface="Monotype Corsiva" panose="03010101010201010101" pitchFamily="66" charset="0"/>
              </a:rPr>
              <a:t>          -  	</a:t>
            </a:r>
            <a:r>
              <a:rPr lang="ru-RU" sz="2400" dirty="0" err="1">
                <a:latin typeface="Monotype Corsiva" panose="03010101010201010101" pitchFamily="66" charset="0"/>
              </a:rPr>
              <a:t>Детето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тръгва</a:t>
            </a:r>
            <a:r>
              <a:rPr lang="ru-RU" sz="2400" dirty="0">
                <a:latin typeface="Monotype Corsiva" panose="03010101010201010101" pitchFamily="66" charset="0"/>
              </a:rPr>
              <a:t> от </a:t>
            </a:r>
            <a:r>
              <a:rPr lang="ru-RU" sz="2400" dirty="0" err="1">
                <a:latin typeface="Monotype Corsiva" panose="03010101010201010101" pitchFamily="66" charset="0"/>
              </a:rPr>
              <a:t>детската</a:t>
            </a:r>
            <a:r>
              <a:rPr lang="ru-RU" sz="2400" dirty="0">
                <a:latin typeface="Monotype Corsiva" panose="03010101010201010101" pitchFamily="66" charset="0"/>
              </a:rPr>
              <a:t> градина, от </a:t>
            </a:r>
            <a:r>
              <a:rPr lang="ru-RU" sz="2400" dirty="0" err="1">
                <a:latin typeface="Monotype Corsiva" panose="03010101010201010101" pitchFamily="66" charset="0"/>
              </a:rPr>
              <a:t>групата</a:t>
            </a:r>
            <a:r>
              <a:rPr lang="ru-RU" sz="2400" dirty="0">
                <a:latin typeface="Monotype Corsiva" panose="03010101010201010101" pitchFamily="66" charset="0"/>
              </a:rPr>
              <a:t> или </a:t>
            </a:r>
            <a:r>
              <a:rPr lang="ru-RU" sz="2400" dirty="0" err="1">
                <a:latin typeface="Monotype Corsiva" panose="03010101010201010101" pitchFamily="66" charset="0"/>
              </a:rPr>
              <a:t>площадката</a:t>
            </a:r>
            <a:r>
              <a:rPr lang="ru-RU" sz="2400" dirty="0">
                <a:latin typeface="Monotype Corsiva" panose="03010101010201010101" pitchFamily="66" charset="0"/>
              </a:rPr>
              <a:t> само с </a:t>
            </a:r>
            <a:r>
              <a:rPr lang="ru-RU" sz="2400" dirty="0" err="1">
                <a:latin typeface="Monotype Corsiva" panose="03010101010201010101" pitchFamily="66" charset="0"/>
              </a:rPr>
              <a:t>родителите</a:t>
            </a:r>
            <a:r>
              <a:rPr lang="ru-RU" sz="2400" dirty="0">
                <a:latin typeface="Monotype Corsiva" panose="03010101010201010101" pitchFamily="66" charset="0"/>
              </a:rPr>
              <a:t> си или определения </a:t>
            </a:r>
            <a:r>
              <a:rPr lang="ru-RU" sz="2400" dirty="0" err="1">
                <a:latin typeface="Monotype Corsiva" panose="03010101010201010101" pitchFamily="66" charset="0"/>
              </a:rPr>
              <a:t>придружител</a:t>
            </a:r>
            <a:r>
              <a:rPr lang="ru-RU" sz="2400" dirty="0">
                <a:latin typeface="Monotype Corsiva" panose="03010101010201010101" pitchFamily="66" charset="0"/>
              </a:rPr>
              <a:t>. 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         -</a:t>
            </a:r>
            <a:r>
              <a:rPr lang="ru-RU" sz="2400" dirty="0" err="1">
                <a:latin typeface="Monotype Corsiva" panose="03010101010201010101" pitchFamily="66" charset="0"/>
              </a:rPr>
              <a:t>Обажда</a:t>
            </a:r>
            <a:r>
              <a:rPr lang="ru-RU" sz="2400" dirty="0">
                <a:latin typeface="Monotype Corsiva" panose="03010101010201010101" pitchFamily="66" charset="0"/>
              </a:rPr>
              <a:t> се на </a:t>
            </a:r>
            <a:r>
              <a:rPr lang="ru-RU" sz="2400" dirty="0" err="1">
                <a:latin typeface="Monotype Corsiva" panose="03010101010201010101" pitchFamily="66" charset="0"/>
              </a:rPr>
              <a:t>своята</a:t>
            </a:r>
            <a:r>
              <a:rPr lang="ru-RU" sz="2400" dirty="0">
                <a:latin typeface="Monotype Corsiva" panose="03010101010201010101" pitchFamily="66" charset="0"/>
              </a:rPr>
              <a:t> учителка, </a:t>
            </a:r>
            <a:r>
              <a:rPr lang="ru-RU" sz="2400" dirty="0" err="1">
                <a:latin typeface="Monotype Corsiva" panose="03010101010201010101" pitchFamily="66" charset="0"/>
              </a:rPr>
              <a:t>казва</a:t>
            </a:r>
            <a:r>
              <a:rPr lang="ru-RU" sz="2400" dirty="0">
                <a:latin typeface="Monotype Corsiva" panose="03010101010201010101" pitchFamily="66" charset="0"/>
              </a:rPr>
              <a:t> „</a:t>
            </a:r>
            <a:r>
              <a:rPr lang="ru-RU" sz="2400" dirty="0" err="1">
                <a:latin typeface="Monotype Corsiva" panose="03010101010201010101" pitchFamily="66" charset="0"/>
              </a:rPr>
              <a:t>Довиждане</a:t>
            </a:r>
            <a:r>
              <a:rPr lang="ru-RU" sz="2400" dirty="0">
                <a:latin typeface="Monotype Corsiva" panose="03010101010201010101" pitchFamily="66" charset="0"/>
              </a:rPr>
              <a:t>, </a:t>
            </a:r>
            <a:r>
              <a:rPr lang="ru-RU" sz="2400" dirty="0" err="1">
                <a:latin typeface="Monotype Corsiva" panose="03010101010201010101" pitchFamily="66" charset="0"/>
              </a:rPr>
              <a:t>госпожо</a:t>
            </a:r>
            <a:r>
              <a:rPr lang="ru-RU" sz="2400" dirty="0">
                <a:latin typeface="Monotype Corsiva" panose="03010101010201010101" pitchFamily="66" charset="0"/>
              </a:rPr>
              <a:t>! ” , </a:t>
            </a:r>
            <a:r>
              <a:rPr lang="ru-RU" sz="2400" dirty="0" err="1">
                <a:latin typeface="Monotype Corsiva" panose="03010101010201010101" pitchFamily="66" charset="0"/>
              </a:rPr>
              <a:t>казва</a:t>
            </a:r>
            <a:r>
              <a:rPr lang="ru-RU" sz="2400" dirty="0">
                <a:latin typeface="Monotype Corsiva" panose="03010101010201010101" pitchFamily="66" charset="0"/>
              </a:rPr>
              <a:t> «</a:t>
            </a:r>
            <a:r>
              <a:rPr lang="ru-RU" sz="2400" dirty="0" err="1">
                <a:latin typeface="Monotype Corsiva" panose="03010101010201010101" pitchFamily="66" charset="0"/>
              </a:rPr>
              <a:t>Довиждане</a:t>
            </a:r>
            <a:r>
              <a:rPr lang="ru-RU" sz="2400" dirty="0">
                <a:latin typeface="Monotype Corsiva" panose="03010101010201010101" pitchFamily="66" charset="0"/>
              </a:rPr>
              <a:t>!» и на </a:t>
            </a:r>
            <a:r>
              <a:rPr lang="ru-RU" sz="2400" dirty="0" err="1">
                <a:latin typeface="Monotype Corsiva" panose="03010101010201010101" pitchFamily="66" charset="0"/>
              </a:rPr>
              <a:t>своите</a:t>
            </a:r>
            <a:r>
              <a:rPr lang="ru-RU" sz="2400" dirty="0">
                <a:latin typeface="Monotype Corsiva" panose="03010101010201010101" pitchFamily="66" charset="0"/>
              </a:rPr>
              <a:t> приятели;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          - </a:t>
            </a:r>
            <a:r>
              <a:rPr lang="ru-RU" sz="2400" dirty="0" err="1">
                <a:latin typeface="Monotype Corsiva" panose="03010101010201010101" pitchFamily="66" charset="0"/>
              </a:rPr>
              <a:t>Сбогува</a:t>
            </a:r>
            <a:r>
              <a:rPr lang="ru-RU" sz="2400" dirty="0">
                <a:latin typeface="Monotype Corsiva" panose="03010101010201010101" pitchFamily="66" charset="0"/>
              </a:rPr>
              <a:t> се с </a:t>
            </a:r>
            <a:r>
              <a:rPr lang="ru-RU" sz="2400" dirty="0" err="1">
                <a:latin typeface="Monotype Corsiva" panose="03010101010201010101" pitchFamily="66" charset="0"/>
              </a:rPr>
              <a:t>госпожата</a:t>
            </a:r>
            <a:r>
              <a:rPr lang="ru-RU" sz="2400" dirty="0">
                <a:latin typeface="Monotype Corsiva" panose="03010101010201010101" pitchFamily="66" charset="0"/>
              </a:rPr>
              <a:t> и й </a:t>
            </a:r>
            <a:r>
              <a:rPr lang="ru-RU" sz="2400" dirty="0" err="1">
                <a:latin typeface="Monotype Corsiva" panose="03010101010201010101" pitchFamily="66" charset="0"/>
              </a:rPr>
              <a:t>пожелава</a:t>
            </a:r>
            <a:r>
              <a:rPr lang="ru-RU" sz="2400" dirty="0">
                <a:latin typeface="Monotype Corsiva" panose="03010101010201010101" pitchFamily="66" charset="0"/>
              </a:rPr>
              <a:t> „Приятна вечер!” или „Приятна </a:t>
            </a:r>
            <a:r>
              <a:rPr lang="ru-RU" sz="2400" dirty="0" err="1">
                <a:latin typeface="Monotype Corsiva" panose="03010101010201010101" pitchFamily="66" charset="0"/>
              </a:rPr>
              <a:t>почивка</a:t>
            </a:r>
            <a:r>
              <a:rPr lang="ru-RU" sz="2400" dirty="0">
                <a:latin typeface="Monotype Corsiva" panose="03010101010201010101" pitchFamily="66" charset="0"/>
              </a:rPr>
              <a:t>!»;</a:t>
            </a:r>
            <a:endParaRPr lang="bg-BG" sz="24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189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>
            <a:extLst>
              <a:ext uri="{FF2B5EF4-FFF2-40B4-BE49-F238E27FC236}">
                <a16:creationId xmlns="" xmlns:a16="http://schemas.microsoft.com/office/drawing/2014/main" id="{FF9A0E4B-0420-BDAA-A8B9-A07BF0232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612" y="0"/>
            <a:ext cx="12255611" cy="6858000"/>
          </a:xfrm>
          <a:prstGeom prst="rect">
            <a:avLst/>
          </a:prstGeom>
        </p:spPr>
      </p:pic>
      <p:sp>
        <p:nvSpPr>
          <p:cNvPr id="4" name="Текстово поле 3">
            <a:extLst>
              <a:ext uri="{FF2B5EF4-FFF2-40B4-BE49-F238E27FC236}">
                <a16:creationId xmlns="" xmlns:a16="http://schemas.microsoft.com/office/drawing/2014/main" id="{715D44AF-F371-337A-3B6A-36B22F51A19F}"/>
              </a:ext>
            </a:extLst>
          </p:cNvPr>
          <p:cNvSpPr txBox="1"/>
          <p:nvPr/>
        </p:nvSpPr>
        <p:spPr>
          <a:xfrm>
            <a:off x="3609891" y="389617"/>
            <a:ext cx="658368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800" dirty="0">
                <a:latin typeface="Monotype Corsiva" panose="03010101010201010101" pitchFamily="66" charset="0"/>
              </a:rPr>
              <a:t>Как и кога се употребяват вълшебните думички?</a:t>
            </a:r>
          </a:p>
          <a:p>
            <a:r>
              <a:rPr lang="bg-BG" dirty="0"/>
              <a:t>                      </a:t>
            </a:r>
            <a:r>
              <a:rPr lang="bg-BG" sz="3200" dirty="0">
                <a:latin typeface="Monotype Corsiva" panose="03010101010201010101" pitchFamily="66" charset="0"/>
              </a:rPr>
              <a:t>Има една тайна, която може да   помогне на всеки да получи това, което  желае. Тя се нарича ВЕЖЛИВОСТ и се изразява с три вълшебни думички, които са като ключета.</a:t>
            </a:r>
          </a:p>
          <a:p>
            <a:r>
              <a:rPr lang="bg-BG" sz="3200" dirty="0">
                <a:latin typeface="Monotype Corsiva" panose="03010101010201010101" pitchFamily="66" charset="0"/>
              </a:rPr>
              <a:t>    За да отключим вратата на вежливостта в къщата на вълшебните думи, трябва да научим кои са те.</a:t>
            </a:r>
          </a:p>
          <a:p>
            <a:r>
              <a:rPr lang="bg-BG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9825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>
            <a:extLst>
              <a:ext uri="{FF2B5EF4-FFF2-40B4-BE49-F238E27FC236}">
                <a16:creationId xmlns="" xmlns:a16="http://schemas.microsoft.com/office/drawing/2014/main" id="{2902B231-E1DC-A78B-985C-20A1F2D4DF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Текстово поле 3">
            <a:extLst>
              <a:ext uri="{FF2B5EF4-FFF2-40B4-BE49-F238E27FC236}">
                <a16:creationId xmlns="" xmlns:a16="http://schemas.microsoft.com/office/drawing/2014/main" id="{C7521D8F-3D4F-EABB-0D10-403627AC6008}"/>
              </a:ext>
            </a:extLst>
          </p:cNvPr>
          <p:cNvSpPr txBox="1"/>
          <p:nvPr/>
        </p:nvSpPr>
        <p:spPr>
          <a:xfrm>
            <a:off x="4047215" y="970062"/>
            <a:ext cx="788222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Monotype Corsiva" panose="03010101010201010101" pitchFamily="66" charset="0"/>
              </a:rPr>
              <a:t>      </a:t>
            </a:r>
            <a:r>
              <a:rPr lang="ru-RU" sz="4000" dirty="0" err="1">
                <a:latin typeface="Monotype Corsiva" panose="03010101010201010101" pitchFamily="66" charset="0"/>
              </a:rPr>
              <a:t>Думата</a:t>
            </a:r>
            <a:r>
              <a:rPr lang="ru-RU" sz="4000" dirty="0">
                <a:latin typeface="Monotype Corsiva" panose="03010101010201010101" pitchFamily="66" charset="0"/>
              </a:rPr>
              <a:t> „МОЛЯ“- с МОЛЯ се моли за </a:t>
            </a:r>
            <a:r>
              <a:rPr lang="ru-RU" sz="4000" dirty="0" err="1">
                <a:latin typeface="Monotype Corsiva" panose="03010101010201010101" pitchFamily="66" charset="0"/>
              </a:rPr>
              <a:t>нещо</a:t>
            </a:r>
            <a:r>
              <a:rPr lang="ru-RU" sz="4000" dirty="0">
                <a:latin typeface="Monotype Corsiva" panose="03010101010201010101" pitchFamily="66" charset="0"/>
              </a:rPr>
              <a:t>, иска се разрешение или се </a:t>
            </a:r>
            <a:r>
              <a:rPr lang="ru-RU" sz="4000" dirty="0" err="1">
                <a:latin typeface="Monotype Corsiva" panose="03010101010201010101" pitchFamily="66" charset="0"/>
              </a:rPr>
              <a:t>търси</a:t>
            </a:r>
            <a:r>
              <a:rPr lang="ru-RU" sz="4000" dirty="0">
                <a:latin typeface="Monotype Corsiva" panose="03010101010201010101" pitchFamily="66" charset="0"/>
              </a:rPr>
              <a:t> </a:t>
            </a:r>
            <a:r>
              <a:rPr lang="ru-RU" sz="4000" dirty="0" err="1">
                <a:latin typeface="Monotype Corsiva" panose="03010101010201010101" pitchFamily="66" charset="0"/>
              </a:rPr>
              <a:t>помощ</a:t>
            </a:r>
            <a:r>
              <a:rPr lang="ru-RU" sz="4000" dirty="0">
                <a:latin typeface="Monotype Corsiva" panose="03010101010201010101" pitchFamily="66" charset="0"/>
              </a:rPr>
              <a:t>. </a:t>
            </a:r>
            <a:r>
              <a:rPr lang="ru-RU" sz="4000" dirty="0" err="1">
                <a:latin typeface="Monotype Corsiva" panose="03010101010201010101" pitchFamily="66" charset="0"/>
              </a:rPr>
              <a:t>Това</a:t>
            </a:r>
            <a:r>
              <a:rPr lang="ru-RU" sz="4000" dirty="0">
                <a:latin typeface="Monotype Corsiva" panose="03010101010201010101" pitchFamily="66" charset="0"/>
              </a:rPr>
              <a:t> е </a:t>
            </a:r>
            <a:r>
              <a:rPr lang="ru-RU" sz="4000" dirty="0" err="1">
                <a:latin typeface="Monotype Corsiva" panose="03010101010201010101" pitchFamily="66" charset="0"/>
              </a:rPr>
              <a:t>уважително</a:t>
            </a:r>
            <a:r>
              <a:rPr lang="ru-RU" sz="4000" dirty="0">
                <a:latin typeface="Monotype Corsiva" panose="03010101010201010101" pitchFamily="66" charset="0"/>
              </a:rPr>
              <a:t>, </a:t>
            </a:r>
            <a:r>
              <a:rPr lang="ru-RU" sz="4000" dirty="0" err="1">
                <a:latin typeface="Monotype Corsiva" panose="03010101010201010101" pitchFamily="66" charset="0"/>
              </a:rPr>
              <a:t>културно</a:t>
            </a:r>
            <a:r>
              <a:rPr lang="ru-RU" sz="4000" dirty="0">
                <a:latin typeface="Monotype Corsiva" panose="03010101010201010101" pitchFamily="66" charset="0"/>
              </a:rPr>
              <a:t> </a:t>
            </a:r>
            <a:r>
              <a:rPr lang="ru-RU" sz="4000" dirty="0" err="1">
                <a:latin typeface="Monotype Corsiva" panose="03010101010201010101" pitchFamily="66" charset="0"/>
              </a:rPr>
              <a:t>обръщение</a:t>
            </a:r>
            <a:r>
              <a:rPr lang="ru-RU" sz="4000" dirty="0">
                <a:latin typeface="Monotype Corsiva" panose="03010101010201010101" pitchFamily="66" charset="0"/>
              </a:rPr>
              <a:t>. </a:t>
            </a:r>
            <a:r>
              <a:rPr lang="ru-RU" sz="4000" dirty="0" err="1">
                <a:latin typeface="Monotype Corsiva" panose="03010101010201010101" pitchFamily="66" charset="0"/>
              </a:rPr>
              <a:t>Ако</a:t>
            </a:r>
            <a:r>
              <a:rPr lang="ru-RU" sz="4000" dirty="0">
                <a:latin typeface="Monotype Corsiva" panose="03010101010201010101" pitchFamily="66" charset="0"/>
              </a:rPr>
              <a:t> </a:t>
            </a:r>
            <a:r>
              <a:rPr lang="ru-RU" sz="4000" dirty="0" err="1">
                <a:latin typeface="Monotype Corsiva" panose="03010101010201010101" pitchFamily="66" charset="0"/>
              </a:rPr>
              <a:t>честичко</a:t>
            </a:r>
            <a:r>
              <a:rPr lang="ru-RU" sz="4000" dirty="0">
                <a:latin typeface="Monotype Corsiva" panose="03010101010201010101" pitchFamily="66" charset="0"/>
              </a:rPr>
              <a:t> </a:t>
            </a:r>
            <a:r>
              <a:rPr lang="ru-RU" sz="4000" dirty="0" err="1">
                <a:latin typeface="Monotype Corsiva" panose="03010101010201010101" pitchFamily="66" charset="0"/>
              </a:rPr>
              <a:t>използваш</a:t>
            </a:r>
            <a:r>
              <a:rPr lang="ru-RU" sz="4000" dirty="0">
                <a:latin typeface="Monotype Corsiva" panose="03010101010201010101" pitchFamily="66" charset="0"/>
              </a:rPr>
              <a:t> </a:t>
            </a:r>
            <a:r>
              <a:rPr lang="ru-RU" sz="4000" dirty="0" err="1">
                <a:latin typeface="Monotype Corsiva" panose="03010101010201010101" pitchFamily="66" charset="0"/>
              </a:rPr>
              <a:t>думичката</a:t>
            </a:r>
            <a:r>
              <a:rPr lang="ru-RU" sz="4000" dirty="0">
                <a:latin typeface="Monotype Corsiva" panose="03010101010201010101" pitchFamily="66" charset="0"/>
              </a:rPr>
              <a:t> «МОЛЯ»-</a:t>
            </a:r>
            <a:r>
              <a:rPr lang="ru-RU" sz="4000" dirty="0" err="1">
                <a:latin typeface="Monotype Corsiva" panose="03010101010201010101" pitchFamily="66" charset="0"/>
              </a:rPr>
              <a:t>това</a:t>
            </a:r>
            <a:r>
              <a:rPr lang="ru-RU" sz="4000" dirty="0">
                <a:latin typeface="Monotype Corsiva" panose="03010101010201010101" pitchFamily="66" charset="0"/>
              </a:rPr>
              <a:t> ключе </a:t>
            </a:r>
            <a:r>
              <a:rPr lang="ru-RU" sz="4000" dirty="0" err="1">
                <a:latin typeface="Monotype Corsiva" panose="03010101010201010101" pitchFamily="66" charset="0"/>
              </a:rPr>
              <a:t>ще</a:t>
            </a:r>
            <a:r>
              <a:rPr lang="ru-RU" sz="4000" dirty="0">
                <a:latin typeface="Monotype Corsiva" panose="03010101010201010101" pitchFamily="66" charset="0"/>
              </a:rPr>
              <a:t> </a:t>
            </a:r>
            <a:r>
              <a:rPr lang="ru-RU" sz="4000" dirty="0" err="1">
                <a:latin typeface="Monotype Corsiva" panose="03010101010201010101" pitchFamily="66" charset="0"/>
              </a:rPr>
              <a:t>отваря</a:t>
            </a:r>
            <a:r>
              <a:rPr lang="ru-RU" sz="4000" dirty="0">
                <a:latin typeface="Monotype Corsiva" panose="03010101010201010101" pitchFamily="66" charset="0"/>
              </a:rPr>
              <a:t> </a:t>
            </a:r>
            <a:r>
              <a:rPr lang="ru-RU" sz="4000" dirty="0" err="1">
                <a:latin typeface="Monotype Corsiva" panose="03010101010201010101" pitchFamily="66" charset="0"/>
              </a:rPr>
              <a:t>всички</a:t>
            </a:r>
            <a:r>
              <a:rPr lang="ru-RU" sz="4000" dirty="0">
                <a:latin typeface="Monotype Corsiva" panose="03010101010201010101" pitchFamily="66" charset="0"/>
              </a:rPr>
              <a:t> </a:t>
            </a:r>
            <a:r>
              <a:rPr lang="ru-RU" sz="4000" dirty="0" err="1">
                <a:latin typeface="Monotype Corsiva" panose="03010101010201010101" pitchFamily="66" charset="0"/>
              </a:rPr>
              <a:t>врати</a:t>
            </a:r>
            <a:r>
              <a:rPr lang="ru-RU" sz="4000" dirty="0">
                <a:latin typeface="Monotype Corsiva" panose="03010101010201010101" pitchFamily="66" charset="0"/>
              </a:rPr>
              <a:t> и </a:t>
            </a:r>
            <a:r>
              <a:rPr lang="ru-RU" sz="4000" dirty="0" err="1">
                <a:latin typeface="Monotype Corsiva" panose="03010101010201010101" pitchFamily="66" charset="0"/>
              </a:rPr>
              <a:t>ще</a:t>
            </a:r>
            <a:r>
              <a:rPr lang="ru-RU" sz="4000" dirty="0">
                <a:latin typeface="Monotype Corsiva" panose="03010101010201010101" pitchFamily="66" charset="0"/>
              </a:rPr>
              <a:t> </a:t>
            </a:r>
            <a:r>
              <a:rPr lang="ru-RU" sz="4000" dirty="0" err="1">
                <a:latin typeface="Monotype Corsiva" panose="03010101010201010101" pitchFamily="66" charset="0"/>
              </a:rPr>
              <a:t>изпълнява</a:t>
            </a:r>
            <a:r>
              <a:rPr lang="ru-RU" sz="4000" dirty="0">
                <a:latin typeface="Monotype Corsiva" panose="03010101010201010101" pitchFamily="66" charset="0"/>
              </a:rPr>
              <a:t> </a:t>
            </a:r>
            <a:r>
              <a:rPr lang="ru-RU" sz="4000" dirty="0" err="1">
                <a:latin typeface="Monotype Corsiva" panose="03010101010201010101" pitchFamily="66" charset="0"/>
              </a:rPr>
              <a:t>твоите</a:t>
            </a:r>
            <a:r>
              <a:rPr lang="ru-RU" sz="4000" dirty="0">
                <a:latin typeface="Monotype Corsiva" panose="03010101010201010101" pitchFamily="66" charset="0"/>
              </a:rPr>
              <a:t> желания.</a:t>
            </a:r>
            <a:endParaRPr lang="bg-BG" sz="40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407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>
            <a:extLst>
              <a:ext uri="{FF2B5EF4-FFF2-40B4-BE49-F238E27FC236}">
                <a16:creationId xmlns="" xmlns:a16="http://schemas.microsoft.com/office/drawing/2014/main" id="{D9E8919C-6A2E-940E-DF64-C349102A9D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267" y="0"/>
            <a:ext cx="12632267" cy="7086600"/>
          </a:xfrm>
          <a:prstGeom prst="rect">
            <a:avLst/>
          </a:prstGeom>
        </p:spPr>
      </p:pic>
      <p:sp>
        <p:nvSpPr>
          <p:cNvPr id="4" name="Текстово поле 3">
            <a:extLst>
              <a:ext uri="{FF2B5EF4-FFF2-40B4-BE49-F238E27FC236}">
                <a16:creationId xmlns="" xmlns:a16="http://schemas.microsoft.com/office/drawing/2014/main" id="{238B910B-EE46-0EED-54A5-A4BB9A32468D}"/>
              </a:ext>
            </a:extLst>
          </p:cNvPr>
          <p:cNvSpPr txBox="1"/>
          <p:nvPr/>
        </p:nvSpPr>
        <p:spPr>
          <a:xfrm>
            <a:off x="2433145" y="503109"/>
            <a:ext cx="1156588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dirty="0">
                <a:latin typeface="Monotype Corsiva" panose="03010101010201010101" pitchFamily="66" charset="0"/>
              </a:rPr>
              <a:t>Думата „ БЛАГОДАРЯ“- тя е най-доброто приятелче</a:t>
            </a:r>
          </a:p>
          <a:p>
            <a:r>
              <a:rPr lang="bg-BG" sz="3200" dirty="0">
                <a:latin typeface="Monotype Corsiva" panose="03010101010201010101" pitchFamily="66" charset="0"/>
              </a:rPr>
              <a:t> на думичката „МОЛЯ“-почти са неразделни.</a:t>
            </a:r>
          </a:p>
          <a:p>
            <a:r>
              <a:rPr lang="bg-BG" sz="3200" dirty="0">
                <a:latin typeface="Monotype Corsiva" panose="03010101010201010101" pitchFamily="66" charset="0"/>
              </a:rPr>
              <a:t>Думичката „БЛАГОДАРЯ“ е добра и красива, </a:t>
            </a:r>
          </a:p>
          <a:p>
            <a:r>
              <a:rPr lang="bg-BG" sz="3200" dirty="0">
                <a:latin typeface="Monotype Corsiva" panose="03010101010201010101" pitchFamily="66" charset="0"/>
              </a:rPr>
              <a:t>произнася се бавно като се гледа човека в очите.</a:t>
            </a:r>
          </a:p>
          <a:p>
            <a:r>
              <a:rPr lang="bg-BG" sz="3200" dirty="0">
                <a:latin typeface="Monotype Corsiva" panose="03010101010201010101" pitchFamily="66" charset="0"/>
              </a:rPr>
              <a:t>Така трябва да я изговаряме, че да доставяме радост</a:t>
            </a:r>
          </a:p>
          <a:p>
            <a:r>
              <a:rPr lang="bg-BG" sz="3200" dirty="0">
                <a:latin typeface="Monotype Corsiva" panose="03010101010201010101" pitchFamily="66" charset="0"/>
              </a:rPr>
              <a:t>на този , на който я казваме.</a:t>
            </a:r>
          </a:p>
          <a:p>
            <a:r>
              <a:rPr lang="bg-BG" sz="3200" dirty="0">
                <a:latin typeface="Monotype Corsiva" panose="03010101010201010101" pitchFamily="66" charset="0"/>
              </a:rPr>
              <a:t>Тогава думата „Благодаря“ ще бъде твой добър приятел.</a:t>
            </a:r>
          </a:p>
          <a:p>
            <a:r>
              <a:rPr lang="bg-BG" sz="3200" dirty="0">
                <a:latin typeface="Monotype Corsiva" panose="03010101010201010101" pitchFamily="66" charset="0"/>
              </a:rPr>
              <a:t>Всеки ден благодари на своите приятели,</a:t>
            </a:r>
          </a:p>
          <a:p>
            <a:r>
              <a:rPr lang="bg-BG" sz="3200" dirty="0">
                <a:latin typeface="Monotype Corsiva" panose="03010101010201010101" pitchFamily="66" charset="0"/>
              </a:rPr>
              <a:t> че играете заедно и си помагате, благодари на мама и </a:t>
            </a:r>
          </a:p>
          <a:p>
            <a:r>
              <a:rPr lang="bg-BG" sz="3200" dirty="0">
                <a:latin typeface="Monotype Corsiva" panose="03010101010201010101" pitchFamily="66" charset="0"/>
              </a:rPr>
              <a:t>и на тате, благодари на госпожите, на всички, които</a:t>
            </a:r>
          </a:p>
          <a:p>
            <a:r>
              <a:rPr lang="bg-BG" sz="3200" dirty="0">
                <a:latin typeface="Monotype Corsiva" panose="03010101010201010101" pitchFamily="66" charset="0"/>
              </a:rPr>
              <a:t>се грижат за теб!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3150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>
            <a:extLst>
              <a:ext uri="{FF2B5EF4-FFF2-40B4-BE49-F238E27FC236}">
                <a16:creationId xmlns="" xmlns:a16="http://schemas.microsoft.com/office/drawing/2014/main" id="{8B4CE021-BF50-DD03-6040-D9468406D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221155" cy="6858000"/>
          </a:xfrm>
          <a:prstGeom prst="rect">
            <a:avLst/>
          </a:prstGeom>
        </p:spPr>
      </p:pic>
      <p:sp>
        <p:nvSpPr>
          <p:cNvPr id="4" name="Текстово поле 3">
            <a:extLst>
              <a:ext uri="{FF2B5EF4-FFF2-40B4-BE49-F238E27FC236}">
                <a16:creationId xmlns="" xmlns:a16="http://schemas.microsoft.com/office/drawing/2014/main" id="{E4CD6662-0186-187A-145D-F0DD54C48887}"/>
              </a:ext>
            </a:extLst>
          </p:cNvPr>
          <p:cNvSpPr txBox="1"/>
          <p:nvPr/>
        </p:nvSpPr>
        <p:spPr>
          <a:xfrm>
            <a:off x="2862583" y="962107"/>
            <a:ext cx="928170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3600" dirty="0">
                <a:latin typeface="Monotype Corsiva" panose="03010101010201010101" pitchFamily="66" charset="0"/>
              </a:rPr>
              <a:t>Третата вълшебна думичка досетихте ли се коя е?</a:t>
            </a:r>
          </a:p>
          <a:p>
            <a:r>
              <a:rPr lang="bg-BG" sz="3600" dirty="0">
                <a:latin typeface="Monotype Corsiva" panose="03010101010201010101" pitchFamily="66" charset="0"/>
              </a:rPr>
              <a:t>     „ИЗВИНЯВАЙ“</a:t>
            </a:r>
          </a:p>
          <a:p>
            <a:r>
              <a:rPr lang="bg-BG" sz="3600" dirty="0">
                <a:latin typeface="Monotype Corsiva" panose="03010101010201010101" pitchFamily="66" charset="0"/>
              </a:rPr>
              <a:t>В тази думичка е третото ключе. Използваме я, </a:t>
            </a:r>
          </a:p>
          <a:p>
            <a:r>
              <a:rPr lang="bg-BG" sz="3600" dirty="0">
                <a:latin typeface="Monotype Corsiva" panose="03010101010201010101" pitchFamily="66" charset="0"/>
              </a:rPr>
              <a:t>когато сме наранили или обидили някого и искаме</a:t>
            </a:r>
          </a:p>
          <a:p>
            <a:r>
              <a:rPr lang="bg-BG" sz="3600" dirty="0">
                <a:latin typeface="Monotype Corsiva" panose="03010101010201010101" pitchFamily="66" charset="0"/>
              </a:rPr>
              <a:t>той да ни прости.</a:t>
            </a:r>
          </a:p>
          <a:p>
            <a:r>
              <a:rPr lang="bg-BG" sz="3600" dirty="0">
                <a:latin typeface="Monotype Corsiva" panose="03010101010201010101" pitchFamily="66" charset="0"/>
              </a:rPr>
              <a:t>Когато я казваме трябва да гледаме човека в очите.</a:t>
            </a:r>
          </a:p>
          <a:p>
            <a:endParaRPr lang="bg-BG" sz="36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251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Картина 8">
            <a:extLst>
              <a:ext uri="{FF2B5EF4-FFF2-40B4-BE49-F238E27FC236}">
                <a16:creationId xmlns="" xmlns:a16="http://schemas.microsoft.com/office/drawing/2014/main" id="{D403146F-A21A-CDD3-19B5-D1E165F161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Текстово поле 10">
            <a:extLst>
              <a:ext uri="{FF2B5EF4-FFF2-40B4-BE49-F238E27FC236}">
                <a16:creationId xmlns="" xmlns:a16="http://schemas.microsoft.com/office/drawing/2014/main" id="{A0C735DA-4457-8BDE-621E-AE9B1E4A6E29}"/>
              </a:ext>
            </a:extLst>
          </p:cNvPr>
          <p:cNvSpPr txBox="1"/>
          <p:nvPr/>
        </p:nvSpPr>
        <p:spPr>
          <a:xfrm>
            <a:off x="4548145" y="373710"/>
            <a:ext cx="7029488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3200" dirty="0">
                <a:latin typeface="Monotype Corsiva" panose="03010101010201010101" pitchFamily="66" charset="0"/>
              </a:rPr>
              <a:t>Ето ,мили деца събрахме и трите ключета </a:t>
            </a:r>
          </a:p>
          <a:p>
            <a:r>
              <a:rPr lang="bg-BG" sz="3200" dirty="0">
                <a:latin typeface="Monotype Corsiva" panose="03010101010201010101" pitchFamily="66" charset="0"/>
              </a:rPr>
              <a:t>на трите вълшебни думички</a:t>
            </a:r>
          </a:p>
          <a:p>
            <a:r>
              <a:rPr lang="bg-BG" sz="3200" dirty="0">
                <a:latin typeface="Monotype Corsiva" panose="03010101010201010101" pitchFamily="66" charset="0"/>
              </a:rPr>
              <a:t>„МОЛЯ“, „БЛАГОДАРЯ“, „ИЗВИНЯВАЙ“.</a:t>
            </a:r>
          </a:p>
          <a:p>
            <a:r>
              <a:rPr lang="bg-BG" sz="3200" dirty="0">
                <a:latin typeface="Monotype Corsiva" panose="03010101010201010101" pitchFamily="66" charset="0"/>
              </a:rPr>
              <a:t> Вече сме готови да отключим </a:t>
            </a:r>
          </a:p>
          <a:p>
            <a:r>
              <a:rPr lang="bg-BG" sz="3200" dirty="0">
                <a:latin typeface="Monotype Corsiva" panose="03010101010201010101" pitchFamily="66" charset="0"/>
              </a:rPr>
              <a:t>къщичката на вълшебните думички, </a:t>
            </a:r>
          </a:p>
          <a:p>
            <a:r>
              <a:rPr lang="bg-BG" sz="3200" dirty="0">
                <a:latin typeface="Monotype Corsiva" panose="03010101010201010101" pitchFamily="66" charset="0"/>
              </a:rPr>
              <a:t>Защото знаем кои са те </a:t>
            </a:r>
          </a:p>
          <a:p>
            <a:r>
              <a:rPr lang="bg-BG" sz="3200" dirty="0">
                <a:latin typeface="Monotype Corsiva" panose="03010101010201010101" pitchFamily="66" charset="0"/>
              </a:rPr>
              <a:t>и умеем да си служим с тях.</a:t>
            </a:r>
          </a:p>
        </p:txBody>
      </p:sp>
      <p:pic>
        <p:nvPicPr>
          <p:cNvPr id="13" name="Картина 12">
            <a:extLst>
              <a:ext uri="{FF2B5EF4-FFF2-40B4-BE49-F238E27FC236}">
                <a16:creationId xmlns="" xmlns:a16="http://schemas.microsoft.com/office/drawing/2014/main" id="{920A6863-AF9D-F082-33F8-BFA08EA9E2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667" y="4286850"/>
            <a:ext cx="1952445" cy="168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6367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на Office">
  <a:themeElements>
    <a:clrScheme name="Тема н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н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н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24828</TotalTime>
  <Words>846</Words>
  <Application>Microsoft Office PowerPoint</Application>
  <PresentationFormat>Широк екран</PresentationFormat>
  <Paragraphs>102</Paragraphs>
  <Slides>11</Slides>
  <Notes>3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Monotype Corsiva</vt:lpstr>
      <vt:lpstr>Тема на Office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Acer</dc:creator>
  <cp:lastModifiedBy>User</cp:lastModifiedBy>
  <cp:revision>15</cp:revision>
  <dcterms:created xsi:type="dcterms:W3CDTF">2024-01-18T06:59:11Z</dcterms:created>
  <dcterms:modified xsi:type="dcterms:W3CDTF">2024-04-04T06:11:28Z</dcterms:modified>
</cp:coreProperties>
</file>