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89" r:id="rId2"/>
  </p:sldIdLst>
  <p:sldSz cx="10693400" cy="15122525"/>
  <p:notesSz cx="6858000" cy="9144000"/>
  <p:defaultTextStyle>
    <a:defPPr>
      <a:defRPr lang="de-DE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874">
          <p15:clr>
            <a:srgbClr val="A4A3A4"/>
          </p15:clr>
        </p15:guide>
        <p15:guide id="3" orient="horz" pos="5192">
          <p15:clr>
            <a:srgbClr val="A4A3A4"/>
          </p15:clr>
        </p15:guide>
        <p15:guide id="4" orient="horz" pos="9525">
          <p15:clr>
            <a:srgbClr val="A4A3A4"/>
          </p15:clr>
        </p15:guide>
        <p15:guide id="5" orient="horz" pos="1732">
          <p15:clr>
            <a:srgbClr val="A4A3A4"/>
          </p15:clr>
        </p15:guide>
        <p15:guide id="6" orient="horz" pos="6049">
          <p15:clr>
            <a:srgbClr val="A4A3A4"/>
          </p15:clr>
        </p15:guide>
        <p15:guide id="7" orient="horz" pos="6937">
          <p15:clr>
            <a:srgbClr val="A4A3A4"/>
          </p15:clr>
        </p15:guide>
        <p15:guide id="8" orient="horz" pos="7794">
          <p15:clr>
            <a:srgbClr val="A4A3A4"/>
          </p15:clr>
        </p15:guide>
        <p15:guide id="9" orient="horz" pos="8682">
          <p15:clr>
            <a:srgbClr val="A4A3A4"/>
          </p15:clr>
        </p15:guide>
        <p15:guide id="10" orient="horz" pos="6508">
          <p15:clr>
            <a:srgbClr val="A4A3A4"/>
          </p15:clr>
        </p15:guide>
        <p15:guide id="11" orient="horz" pos="5620">
          <p15:clr>
            <a:srgbClr val="A4A3A4"/>
          </p15:clr>
        </p15:guide>
        <p15:guide id="12" orient="horz" pos="446">
          <p15:clr>
            <a:srgbClr val="A4A3A4"/>
          </p15:clr>
        </p15:guide>
        <p15:guide id="13" pos="6124">
          <p15:clr>
            <a:srgbClr val="A4A3A4"/>
          </p15:clr>
        </p15:guide>
        <p15:guide id="14" pos="612">
          <p15:clr>
            <a:srgbClr val="A4A3A4"/>
          </p15:clr>
        </p15:guide>
        <p15:guide id="15">
          <p15:clr>
            <a:srgbClr val="A4A3A4"/>
          </p15:clr>
        </p15:guide>
        <p15:guide id="16" pos="1225">
          <p15:clr>
            <a:srgbClr val="A4A3A4"/>
          </p15:clr>
        </p15:guide>
        <p15:guide id="17" pos="5511">
          <p15:clr>
            <a:srgbClr val="A4A3A4"/>
          </p15:clr>
        </p15:guide>
        <p15:guide id="18" pos="1837">
          <p15:clr>
            <a:srgbClr val="A4A3A4"/>
          </p15:clr>
        </p15:guide>
        <p15:guide id="19" pos="4899">
          <p15:clr>
            <a:srgbClr val="A4A3A4"/>
          </p15:clr>
        </p15:guide>
        <p15:guide id="20" pos="2449">
          <p15:clr>
            <a:srgbClr val="A4A3A4"/>
          </p15:clr>
        </p15:guide>
        <p15:guide id="21" pos="4287">
          <p15:clr>
            <a:srgbClr val="A4A3A4"/>
          </p15:clr>
        </p15:guide>
        <p15:guide id="22" pos="3062">
          <p15:clr>
            <a:srgbClr val="A4A3A4"/>
          </p15:clr>
        </p15:guide>
        <p15:guide id="23" pos="3674">
          <p15:clr>
            <a:srgbClr val="A4A3A4"/>
          </p15:clr>
        </p15:guide>
        <p15:guide id="24" pos="67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7F"/>
    <a:srgbClr val="535353"/>
    <a:srgbClr val="45802F"/>
    <a:srgbClr val="0679AC"/>
    <a:srgbClr val="DFDFDF"/>
    <a:srgbClr val="2CAAE1"/>
    <a:srgbClr val="A1C611"/>
    <a:srgbClr val="CC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6146" autoAdjust="0"/>
  </p:normalViewPr>
  <p:slideViewPr>
    <p:cSldViewPr showGuides="1">
      <p:cViewPr>
        <p:scale>
          <a:sx n="80" d="100"/>
          <a:sy n="80" d="100"/>
        </p:scale>
        <p:origin x="1530" y="-2856"/>
      </p:cViewPr>
      <p:guideLst>
        <p:guide orient="horz"/>
        <p:guide orient="horz" pos="874"/>
        <p:guide orient="horz" pos="5192"/>
        <p:guide orient="horz" pos="9525"/>
        <p:guide orient="horz" pos="1732"/>
        <p:guide orient="horz" pos="6049"/>
        <p:guide orient="horz" pos="6937"/>
        <p:guide orient="horz" pos="7794"/>
        <p:guide orient="horz" pos="8682"/>
        <p:guide orient="horz" pos="6508"/>
        <p:guide orient="horz" pos="5620"/>
        <p:guide orient="horz" pos="446"/>
        <p:guide pos="6124"/>
        <p:guide pos="612"/>
        <p:guide/>
        <p:guide pos="1225"/>
        <p:guide pos="5511"/>
        <p:guide pos="1837"/>
        <p:guide pos="4899"/>
        <p:guide pos="2449"/>
        <p:guide pos="4287"/>
        <p:guide pos="3062"/>
        <p:guide pos="3674"/>
        <p:guide pos="67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38" d="100"/>
          <a:sy n="38" d="100"/>
        </p:scale>
        <p:origin x="-2376" y="-77"/>
      </p:cViewPr>
      <p:guideLst>
        <p:guide orient="horz" pos="2880"/>
        <p:guide pos="2160"/>
      </p:guideLst>
    </p:cSldViewPr>
  </p:notesViewPr>
  <p:gridSpacing cx="48606" cy="48606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499E-BAF1-49DA-B1E7-D88DB07BD918}" type="datetimeFigureOut">
              <a:rPr lang="de-DE" smtClean="0"/>
              <a:pPr/>
              <a:t>11.04.2022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56B70-9638-4786-BC85-79D96D7E70FE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9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56B70-9638-4786-BC85-79D96D7E70FE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70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Slide headline for text only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706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/>
          <p:cNvSpPr>
            <a:spLocks noGrp="1"/>
          </p:cNvSpPr>
          <p:nvPr>
            <p:ph type="pic" sz="quarter" idx="14"/>
          </p:nvPr>
        </p:nvSpPr>
        <p:spPr>
          <a:xfrm>
            <a:off x="-21266" y="2739200"/>
            <a:ext cx="10764000" cy="5503100"/>
          </a:xfrm>
          <a:custGeom>
            <a:avLst/>
            <a:gdLst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0 w 9144000"/>
              <a:gd name="connsiteY3" fmla="*/ 6237288 h 6237288"/>
              <a:gd name="connsiteX4" fmla="*/ 0 w 9144000"/>
              <a:gd name="connsiteY4" fmla="*/ 0 h 6237288"/>
              <a:gd name="connsiteX0" fmla="*/ 0 w 9144000"/>
              <a:gd name="connsiteY0" fmla="*/ 0 h 6237289"/>
              <a:gd name="connsiteX1" fmla="*/ 9144000 w 9144000"/>
              <a:gd name="connsiteY1" fmla="*/ 0 h 6237289"/>
              <a:gd name="connsiteX2" fmla="*/ 9144000 w 9144000"/>
              <a:gd name="connsiteY2" fmla="*/ 6237288 h 6237289"/>
              <a:gd name="connsiteX3" fmla="*/ 4557370 w 9144000"/>
              <a:gd name="connsiteY3" fmla="*/ 5874106 h 6237289"/>
              <a:gd name="connsiteX4" fmla="*/ 0 w 9144000"/>
              <a:gd name="connsiteY4" fmla="*/ 6237288 h 6237289"/>
              <a:gd name="connsiteX5" fmla="*/ 0 w 9144000"/>
              <a:gd name="connsiteY5" fmla="*/ 0 h 6237289"/>
              <a:gd name="connsiteX0" fmla="*/ 0 w 9144000"/>
              <a:gd name="connsiteY0" fmla="*/ 0 h 6237293"/>
              <a:gd name="connsiteX1" fmla="*/ 9144000 w 9144000"/>
              <a:gd name="connsiteY1" fmla="*/ 0 h 6237293"/>
              <a:gd name="connsiteX2" fmla="*/ 9144000 w 9144000"/>
              <a:gd name="connsiteY2" fmla="*/ 6237288 h 6237293"/>
              <a:gd name="connsiteX3" fmla="*/ 4557370 w 9144000"/>
              <a:gd name="connsiteY3" fmla="*/ 5874106 h 6237293"/>
              <a:gd name="connsiteX4" fmla="*/ 0 w 9144000"/>
              <a:gd name="connsiteY4" fmla="*/ 6237288 h 6237293"/>
              <a:gd name="connsiteX5" fmla="*/ 0 w 9144000"/>
              <a:gd name="connsiteY5" fmla="*/ 0 h 6237293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57370 w 9144000"/>
              <a:gd name="connsiteY3" fmla="*/ 5874106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57370 w 9144000"/>
              <a:gd name="connsiteY3" fmla="*/ 5874106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15892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4594095 w 9144000"/>
              <a:gd name="connsiteY1" fmla="*/ 1888 h 6237288"/>
              <a:gd name="connsiteX2" fmla="*/ 9144000 w 9144000"/>
              <a:gd name="connsiteY2" fmla="*/ 0 h 6237288"/>
              <a:gd name="connsiteX3" fmla="*/ 9144000 w 9144000"/>
              <a:gd name="connsiteY3" fmla="*/ 6237288 h 6237288"/>
              <a:gd name="connsiteX4" fmla="*/ 4601262 w 9144000"/>
              <a:gd name="connsiteY4" fmla="*/ 5881422 h 6237288"/>
              <a:gd name="connsiteX5" fmla="*/ 0 w 9144000"/>
              <a:gd name="connsiteY5" fmla="*/ 6237288 h 6237288"/>
              <a:gd name="connsiteX6" fmla="*/ 0 w 9144000"/>
              <a:gd name="connsiteY6" fmla="*/ 0 h 6237288"/>
              <a:gd name="connsiteX0" fmla="*/ 0 w 9144000"/>
              <a:gd name="connsiteY0" fmla="*/ 395389 h 6237288"/>
              <a:gd name="connsiteX1" fmla="*/ 4594095 w 9144000"/>
              <a:gd name="connsiteY1" fmla="*/ 1888 h 6237288"/>
              <a:gd name="connsiteX2" fmla="*/ 9144000 w 9144000"/>
              <a:gd name="connsiteY2" fmla="*/ 0 h 6237288"/>
              <a:gd name="connsiteX3" fmla="*/ 9144000 w 9144000"/>
              <a:gd name="connsiteY3" fmla="*/ 6237288 h 6237288"/>
              <a:gd name="connsiteX4" fmla="*/ 4601262 w 9144000"/>
              <a:gd name="connsiteY4" fmla="*/ 5881422 h 6237288"/>
              <a:gd name="connsiteX5" fmla="*/ 0 w 9144000"/>
              <a:gd name="connsiteY5" fmla="*/ 6237288 h 6237288"/>
              <a:gd name="connsiteX6" fmla="*/ 0 w 9144000"/>
              <a:gd name="connsiteY6" fmla="*/ 395389 h 6237288"/>
              <a:gd name="connsiteX0" fmla="*/ 0 w 9162184"/>
              <a:gd name="connsiteY0" fmla="*/ 393501 h 6235400"/>
              <a:gd name="connsiteX1" fmla="*/ 4594095 w 9162184"/>
              <a:gd name="connsiteY1" fmla="*/ 0 h 6235400"/>
              <a:gd name="connsiteX2" fmla="*/ 9162184 w 9162184"/>
              <a:gd name="connsiteY2" fmla="*/ 364570 h 6235400"/>
              <a:gd name="connsiteX3" fmla="*/ 9144000 w 9162184"/>
              <a:gd name="connsiteY3" fmla="*/ 6235400 h 6235400"/>
              <a:gd name="connsiteX4" fmla="*/ 4601262 w 9162184"/>
              <a:gd name="connsiteY4" fmla="*/ 5879534 h 6235400"/>
              <a:gd name="connsiteX5" fmla="*/ 0 w 9162184"/>
              <a:gd name="connsiteY5" fmla="*/ 6235400 h 6235400"/>
              <a:gd name="connsiteX6" fmla="*/ 0 w 9162184"/>
              <a:gd name="connsiteY6" fmla="*/ 393501 h 6235400"/>
              <a:gd name="connsiteX0" fmla="*/ 0 w 9162184"/>
              <a:gd name="connsiteY0" fmla="*/ 590174 h 6432073"/>
              <a:gd name="connsiteX1" fmla="*/ 4594095 w 9162184"/>
              <a:gd name="connsiteY1" fmla="*/ 196673 h 6432073"/>
              <a:gd name="connsiteX2" fmla="*/ 9162184 w 9162184"/>
              <a:gd name="connsiteY2" fmla="*/ 561243 h 6432073"/>
              <a:gd name="connsiteX3" fmla="*/ 9144000 w 9162184"/>
              <a:gd name="connsiteY3" fmla="*/ 6432073 h 6432073"/>
              <a:gd name="connsiteX4" fmla="*/ 4601262 w 9162184"/>
              <a:gd name="connsiteY4" fmla="*/ 6076207 h 6432073"/>
              <a:gd name="connsiteX5" fmla="*/ 0 w 9162184"/>
              <a:gd name="connsiteY5" fmla="*/ 6432073 h 6432073"/>
              <a:gd name="connsiteX6" fmla="*/ 0 w 9162184"/>
              <a:gd name="connsiteY6" fmla="*/ 590174 h 6432073"/>
              <a:gd name="connsiteX0" fmla="*/ 0 w 9162184"/>
              <a:gd name="connsiteY0" fmla="*/ 633372 h 6475271"/>
              <a:gd name="connsiteX1" fmla="*/ 4594095 w 9162184"/>
              <a:gd name="connsiteY1" fmla="*/ 239871 h 6475271"/>
              <a:gd name="connsiteX2" fmla="*/ 9162184 w 9162184"/>
              <a:gd name="connsiteY2" fmla="*/ 604441 h 6475271"/>
              <a:gd name="connsiteX3" fmla="*/ 9144000 w 9162184"/>
              <a:gd name="connsiteY3" fmla="*/ 6475271 h 6475271"/>
              <a:gd name="connsiteX4" fmla="*/ 4601262 w 9162184"/>
              <a:gd name="connsiteY4" fmla="*/ 6119405 h 6475271"/>
              <a:gd name="connsiteX5" fmla="*/ 0 w 9162184"/>
              <a:gd name="connsiteY5" fmla="*/ 6475271 h 6475271"/>
              <a:gd name="connsiteX6" fmla="*/ 0 w 9162184"/>
              <a:gd name="connsiteY6" fmla="*/ 633372 h 6475271"/>
              <a:gd name="connsiteX0" fmla="*/ 0 w 9162184"/>
              <a:gd name="connsiteY0" fmla="*/ 596894 h 6438793"/>
              <a:gd name="connsiteX1" fmla="*/ 4594095 w 9162184"/>
              <a:gd name="connsiteY1" fmla="*/ 203393 h 6438793"/>
              <a:gd name="connsiteX2" fmla="*/ 9162184 w 9162184"/>
              <a:gd name="connsiteY2" fmla="*/ 567963 h 6438793"/>
              <a:gd name="connsiteX3" fmla="*/ 9144000 w 9162184"/>
              <a:gd name="connsiteY3" fmla="*/ 6438793 h 6438793"/>
              <a:gd name="connsiteX4" fmla="*/ 4601262 w 9162184"/>
              <a:gd name="connsiteY4" fmla="*/ 6082927 h 6438793"/>
              <a:gd name="connsiteX5" fmla="*/ 0 w 9162184"/>
              <a:gd name="connsiteY5" fmla="*/ 6438793 h 6438793"/>
              <a:gd name="connsiteX6" fmla="*/ 0 w 9162184"/>
              <a:gd name="connsiteY6" fmla="*/ 596894 h 6438793"/>
              <a:gd name="connsiteX0" fmla="*/ 0 w 9162184"/>
              <a:gd name="connsiteY0" fmla="*/ 394384 h 6236283"/>
              <a:gd name="connsiteX1" fmla="*/ 4594095 w 9162184"/>
              <a:gd name="connsiteY1" fmla="*/ 883 h 6236283"/>
              <a:gd name="connsiteX2" fmla="*/ 9162184 w 9162184"/>
              <a:gd name="connsiteY2" fmla="*/ 365453 h 6236283"/>
              <a:gd name="connsiteX3" fmla="*/ 9144000 w 9162184"/>
              <a:gd name="connsiteY3" fmla="*/ 6236283 h 6236283"/>
              <a:gd name="connsiteX4" fmla="*/ 4601262 w 9162184"/>
              <a:gd name="connsiteY4" fmla="*/ 5880417 h 6236283"/>
              <a:gd name="connsiteX5" fmla="*/ 0 w 9162184"/>
              <a:gd name="connsiteY5" fmla="*/ 6236283 h 6236283"/>
              <a:gd name="connsiteX6" fmla="*/ 0 w 9162184"/>
              <a:gd name="connsiteY6" fmla="*/ 394384 h 6236283"/>
              <a:gd name="connsiteX0" fmla="*/ 0 w 9162184"/>
              <a:gd name="connsiteY0" fmla="*/ 394582 h 6236481"/>
              <a:gd name="connsiteX1" fmla="*/ 4594095 w 9162184"/>
              <a:gd name="connsiteY1" fmla="*/ 1081 h 6236481"/>
              <a:gd name="connsiteX2" fmla="*/ 9162184 w 9162184"/>
              <a:gd name="connsiteY2" fmla="*/ 365651 h 6236481"/>
              <a:gd name="connsiteX3" fmla="*/ 9144000 w 9162184"/>
              <a:gd name="connsiteY3" fmla="*/ 6236481 h 6236481"/>
              <a:gd name="connsiteX4" fmla="*/ 4601262 w 9162184"/>
              <a:gd name="connsiteY4" fmla="*/ 5880615 h 6236481"/>
              <a:gd name="connsiteX5" fmla="*/ 0 w 9162184"/>
              <a:gd name="connsiteY5" fmla="*/ 6236481 h 6236481"/>
              <a:gd name="connsiteX6" fmla="*/ 0 w 9162184"/>
              <a:gd name="connsiteY6" fmla="*/ 394582 h 6236481"/>
              <a:gd name="connsiteX0" fmla="*/ 0 w 9162184"/>
              <a:gd name="connsiteY0" fmla="*/ 394582 h 6236481"/>
              <a:gd name="connsiteX1" fmla="*/ 4594095 w 9162184"/>
              <a:gd name="connsiteY1" fmla="*/ 1081 h 6236481"/>
              <a:gd name="connsiteX2" fmla="*/ 9162184 w 9162184"/>
              <a:gd name="connsiteY2" fmla="*/ 365651 h 6236481"/>
              <a:gd name="connsiteX3" fmla="*/ 9144000 w 9162184"/>
              <a:gd name="connsiteY3" fmla="*/ 6236481 h 6236481"/>
              <a:gd name="connsiteX4" fmla="*/ 4601262 w 9162184"/>
              <a:gd name="connsiteY4" fmla="*/ 5880615 h 6236481"/>
              <a:gd name="connsiteX5" fmla="*/ 0 w 9162184"/>
              <a:gd name="connsiteY5" fmla="*/ 6236481 h 6236481"/>
              <a:gd name="connsiteX6" fmla="*/ 0 w 9162184"/>
              <a:gd name="connsiteY6" fmla="*/ 394582 h 6236481"/>
              <a:gd name="connsiteX0" fmla="*/ 0 w 9162184"/>
              <a:gd name="connsiteY0" fmla="*/ 374225 h 6235411"/>
              <a:gd name="connsiteX1" fmla="*/ 4594095 w 9162184"/>
              <a:gd name="connsiteY1" fmla="*/ 11 h 6235411"/>
              <a:gd name="connsiteX2" fmla="*/ 9162184 w 9162184"/>
              <a:gd name="connsiteY2" fmla="*/ 364581 h 6235411"/>
              <a:gd name="connsiteX3" fmla="*/ 9144000 w 9162184"/>
              <a:gd name="connsiteY3" fmla="*/ 6235411 h 6235411"/>
              <a:gd name="connsiteX4" fmla="*/ 4601262 w 9162184"/>
              <a:gd name="connsiteY4" fmla="*/ 5879545 h 6235411"/>
              <a:gd name="connsiteX5" fmla="*/ 0 w 9162184"/>
              <a:gd name="connsiteY5" fmla="*/ 6235411 h 6235411"/>
              <a:gd name="connsiteX6" fmla="*/ 0 w 9162184"/>
              <a:gd name="connsiteY6" fmla="*/ 374225 h 6235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184" h="6235411">
                <a:moveTo>
                  <a:pt x="0" y="374225"/>
                </a:moveTo>
                <a:cubicBezTo>
                  <a:pt x="1856720" y="116126"/>
                  <a:pt x="3067064" y="1618"/>
                  <a:pt x="4594095" y="11"/>
                </a:cubicBezTo>
                <a:cubicBezTo>
                  <a:pt x="6121126" y="-1596"/>
                  <a:pt x="7694041" y="175553"/>
                  <a:pt x="9162184" y="364581"/>
                </a:cubicBezTo>
                <a:cubicBezTo>
                  <a:pt x="9156123" y="2321524"/>
                  <a:pt x="9150061" y="4278468"/>
                  <a:pt x="9144000" y="6235411"/>
                </a:cubicBezTo>
                <a:cubicBezTo>
                  <a:pt x="7383477" y="6002183"/>
                  <a:pt x="7224979" y="5966468"/>
                  <a:pt x="4601262" y="5879545"/>
                </a:cubicBezTo>
                <a:cubicBezTo>
                  <a:pt x="2787092" y="5871370"/>
                  <a:pt x="1338683" y="6053389"/>
                  <a:pt x="0" y="6235411"/>
                </a:cubicBezTo>
                <a:lnTo>
                  <a:pt x="0" y="374225"/>
                </a:lnTo>
                <a:close/>
              </a:path>
            </a:pathLst>
          </a:custGeom>
          <a:ln w="3175">
            <a:solidFill>
              <a:srgbClr val="DFDFDF"/>
            </a:solidFill>
          </a:ln>
        </p:spPr>
        <p:txBody>
          <a:bodyPr/>
          <a:lstStyle>
            <a:lvl1pPr algn="ctr">
              <a:defRPr sz="3600" cap="small" baseline="0">
                <a:latin typeface="Calibri" panose="020F0502020204030204" pitchFamily="34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add your project picture</a:t>
            </a:r>
            <a:endParaRPr lang="de-DE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400" y="707816"/>
            <a:ext cx="4362675" cy="1368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982274" y="12465520"/>
            <a:ext cx="3878651" cy="10002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lnSpc>
                <a:spcPts val="2600"/>
              </a:lnSpc>
            </a:pPr>
            <a:r>
              <a:rPr lang="en-GB" sz="2000" b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Project name</a:t>
            </a:r>
            <a:r>
              <a:rPr lang="en-GB" sz="2000" b="0" baseline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 and/or </a:t>
            </a:r>
            <a:r>
              <a:rPr lang="en-GB" sz="2000" b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acronym</a:t>
            </a:r>
          </a:p>
          <a:p>
            <a:pPr algn="l">
              <a:lnSpc>
                <a:spcPts val="2600"/>
              </a:lnSpc>
            </a:pPr>
            <a:r>
              <a:rPr lang="en-GB" sz="2000" b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With a</a:t>
            </a:r>
            <a:r>
              <a:rPr lang="en-GB" sz="2000" b="0" baseline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 second line for longer ones</a:t>
            </a:r>
          </a:p>
          <a:p>
            <a:pPr algn="l">
              <a:lnSpc>
                <a:spcPts val="2600"/>
              </a:lnSpc>
            </a:pPr>
            <a:r>
              <a:rPr lang="en-GB" sz="2000" b="0" baseline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And a third line as well </a:t>
            </a:r>
            <a:endParaRPr lang="en-GB" sz="2000" b="0" noProof="0" dirty="0">
              <a:solidFill>
                <a:srgbClr val="535353"/>
              </a:solidFill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969572" y="8436170"/>
            <a:ext cx="8748843" cy="276998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54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sz="3600" dirty="0">
                <a:solidFill>
                  <a:srgbClr val="0679AC"/>
                </a:solidFill>
                <a:latin typeface="Constantia" panose="02030602050306030303" pitchFamily="18" charset="0"/>
              </a:rPr>
              <a:t>Your project</a:t>
            </a:r>
            <a:r>
              <a:rPr lang="en-US" sz="3600" baseline="0" dirty="0">
                <a:solidFill>
                  <a:srgbClr val="0679AC"/>
                </a:solidFill>
                <a:latin typeface="Constantia" panose="02030602050306030303" pitchFamily="18" charset="0"/>
              </a:rPr>
              <a:t> </a:t>
            </a:r>
            <a:r>
              <a:rPr lang="en-US" sz="3600" dirty="0">
                <a:solidFill>
                  <a:srgbClr val="0679AC"/>
                </a:solidFill>
                <a:latin typeface="Constantia" panose="02030602050306030303" pitchFamily="18" charset="0"/>
              </a:rPr>
              <a:t> in one sentence</a:t>
            </a:r>
            <a:r>
              <a:rPr lang="en-US" sz="3600" baseline="0" dirty="0">
                <a:solidFill>
                  <a:srgbClr val="0679AC"/>
                </a:solidFill>
                <a:latin typeface="Constantia" panose="02030602050306030303" pitchFamily="18" charset="0"/>
              </a:rPr>
              <a:t>: </a:t>
            </a:r>
            <a:br>
              <a:rPr lang="en-US" sz="3600" baseline="0" dirty="0">
                <a:solidFill>
                  <a:srgbClr val="0679AC"/>
                </a:solidFill>
                <a:latin typeface="Constantia" panose="02030602050306030303" pitchFamily="18" charset="0"/>
              </a:rPr>
            </a:br>
            <a:r>
              <a:rPr lang="en-US" sz="3600" dirty="0">
                <a:solidFill>
                  <a:srgbClr val="0679AC"/>
                </a:solidFill>
                <a:latin typeface="Constantia" panose="02030602050306030303" pitchFamily="18" charset="0"/>
              </a:rPr>
              <a:t>the top</a:t>
            </a:r>
            <a:r>
              <a:rPr lang="en-US" sz="3600" baseline="0" dirty="0">
                <a:solidFill>
                  <a:srgbClr val="0679AC"/>
                </a:solidFill>
                <a:latin typeface="Constantia" panose="02030602050306030303" pitchFamily="18" charset="0"/>
              </a:rPr>
              <a:t> line of what your cooperation </a:t>
            </a:r>
            <a:br>
              <a:rPr lang="en-US" sz="3600" baseline="0" dirty="0">
                <a:solidFill>
                  <a:srgbClr val="0679AC"/>
                </a:solidFill>
                <a:latin typeface="Constantia" panose="02030602050306030303" pitchFamily="18" charset="0"/>
              </a:rPr>
            </a:br>
            <a:r>
              <a:rPr lang="en-US" sz="3600" baseline="0" dirty="0">
                <a:solidFill>
                  <a:srgbClr val="0679AC"/>
                </a:solidFill>
                <a:latin typeface="Constantia" panose="02030602050306030303" pitchFamily="18" charset="0"/>
              </a:rPr>
              <a:t>wants to achieve within the project lifetime for the Baltic Sea Region</a:t>
            </a:r>
            <a:endParaRPr lang="en-US" sz="3600" dirty="0">
              <a:solidFill>
                <a:srgbClr val="0679AC"/>
              </a:solidFill>
              <a:latin typeface="Constantia" panose="02030602050306030303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832475" y="12177970"/>
            <a:ext cx="3891782" cy="163121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Duration: </a:t>
            </a:r>
            <a:r>
              <a:rPr lang="en-GB" sz="1200" b="1" baseline="0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 </a:t>
            </a: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MMM 2016 – MMM 2019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Total budget:</a:t>
            </a:r>
            <a:r>
              <a:rPr lang="en-GB" sz="1200" b="1" noProof="0" dirty="0">
                <a:solidFill>
                  <a:srgbClr val="A1C611"/>
                </a:solidFill>
                <a:latin typeface="Constantia" panose="02030602050306030303" pitchFamily="18" charset="0"/>
              </a:rPr>
              <a:t> </a:t>
            </a: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European Regional Development Fund: </a:t>
            </a:r>
            <a:br>
              <a:rPr lang="en-GB" sz="12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</a:b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European Neighbourhood Instrument: </a:t>
            </a:r>
            <a:br>
              <a:rPr lang="en-GB" sz="12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</a:b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Norwegian Funding:</a:t>
            </a:r>
            <a:r>
              <a:rPr lang="en-GB" sz="1200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 </a:t>
            </a:r>
            <a:br>
              <a:rPr lang="en-GB" sz="1200" noProof="0" dirty="0">
                <a:solidFill>
                  <a:srgbClr val="0679AC"/>
                </a:solidFill>
                <a:latin typeface="Constantia" panose="02030602050306030303" pitchFamily="18" charset="0"/>
              </a:rPr>
            </a:b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87647" y="13491194"/>
            <a:ext cx="3985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GB" sz="20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www.websitename.eu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974354" y="12116279"/>
            <a:ext cx="3937371" cy="30777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GB" sz="2000" b="1" noProof="0" dirty="0">
                <a:solidFill>
                  <a:srgbClr val="0679AC"/>
                </a:solidFill>
                <a:latin typeface="Constantia" panose="02030602050306030303" pitchFamily="18" charset="0"/>
              </a:rPr>
              <a:t>About the project</a:t>
            </a:r>
          </a:p>
        </p:txBody>
      </p:sp>
    </p:spTree>
    <p:extLst>
      <p:ext uri="{BB962C8B-B14F-4D97-AF65-F5344CB8AC3E}">
        <p14:creationId xmlns:p14="http://schemas.microsoft.com/office/powerpoint/2010/main" val="363036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/>
          <p:cNvSpPr>
            <a:spLocks noGrp="1"/>
          </p:cNvSpPr>
          <p:nvPr>
            <p:ph type="pic" sz="quarter" idx="14"/>
          </p:nvPr>
        </p:nvSpPr>
        <p:spPr>
          <a:xfrm>
            <a:off x="-21266" y="2739200"/>
            <a:ext cx="10744722" cy="5503100"/>
          </a:xfrm>
          <a:custGeom>
            <a:avLst/>
            <a:gdLst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0 w 9144000"/>
              <a:gd name="connsiteY3" fmla="*/ 6237288 h 6237288"/>
              <a:gd name="connsiteX4" fmla="*/ 0 w 9144000"/>
              <a:gd name="connsiteY4" fmla="*/ 0 h 6237288"/>
              <a:gd name="connsiteX0" fmla="*/ 0 w 9144000"/>
              <a:gd name="connsiteY0" fmla="*/ 0 h 6237289"/>
              <a:gd name="connsiteX1" fmla="*/ 9144000 w 9144000"/>
              <a:gd name="connsiteY1" fmla="*/ 0 h 6237289"/>
              <a:gd name="connsiteX2" fmla="*/ 9144000 w 9144000"/>
              <a:gd name="connsiteY2" fmla="*/ 6237288 h 6237289"/>
              <a:gd name="connsiteX3" fmla="*/ 4557370 w 9144000"/>
              <a:gd name="connsiteY3" fmla="*/ 5874106 h 6237289"/>
              <a:gd name="connsiteX4" fmla="*/ 0 w 9144000"/>
              <a:gd name="connsiteY4" fmla="*/ 6237288 h 6237289"/>
              <a:gd name="connsiteX5" fmla="*/ 0 w 9144000"/>
              <a:gd name="connsiteY5" fmla="*/ 0 h 6237289"/>
              <a:gd name="connsiteX0" fmla="*/ 0 w 9144000"/>
              <a:gd name="connsiteY0" fmla="*/ 0 h 6237293"/>
              <a:gd name="connsiteX1" fmla="*/ 9144000 w 9144000"/>
              <a:gd name="connsiteY1" fmla="*/ 0 h 6237293"/>
              <a:gd name="connsiteX2" fmla="*/ 9144000 w 9144000"/>
              <a:gd name="connsiteY2" fmla="*/ 6237288 h 6237293"/>
              <a:gd name="connsiteX3" fmla="*/ 4557370 w 9144000"/>
              <a:gd name="connsiteY3" fmla="*/ 5874106 h 6237293"/>
              <a:gd name="connsiteX4" fmla="*/ 0 w 9144000"/>
              <a:gd name="connsiteY4" fmla="*/ 6237288 h 6237293"/>
              <a:gd name="connsiteX5" fmla="*/ 0 w 9144000"/>
              <a:gd name="connsiteY5" fmla="*/ 0 h 6237293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57370 w 9144000"/>
              <a:gd name="connsiteY3" fmla="*/ 5874106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57370 w 9144000"/>
              <a:gd name="connsiteY3" fmla="*/ 5874106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15892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4594095 w 9144000"/>
              <a:gd name="connsiteY1" fmla="*/ 1888 h 6237288"/>
              <a:gd name="connsiteX2" fmla="*/ 9144000 w 9144000"/>
              <a:gd name="connsiteY2" fmla="*/ 0 h 6237288"/>
              <a:gd name="connsiteX3" fmla="*/ 9144000 w 9144000"/>
              <a:gd name="connsiteY3" fmla="*/ 6237288 h 6237288"/>
              <a:gd name="connsiteX4" fmla="*/ 4601262 w 9144000"/>
              <a:gd name="connsiteY4" fmla="*/ 5881422 h 6237288"/>
              <a:gd name="connsiteX5" fmla="*/ 0 w 9144000"/>
              <a:gd name="connsiteY5" fmla="*/ 6237288 h 6237288"/>
              <a:gd name="connsiteX6" fmla="*/ 0 w 9144000"/>
              <a:gd name="connsiteY6" fmla="*/ 0 h 6237288"/>
              <a:gd name="connsiteX0" fmla="*/ 0 w 9144000"/>
              <a:gd name="connsiteY0" fmla="*/ 395389 h 6237288"/>
              <a:gd name="connsiteX1" fmla="*/ 4594095 w 9144000"/>
              <a:gd name="connsiteY1" fmla="*/ 1888 h 6237288"/>
              <a:gd name="connsiteX2" fmla="*/ 9144000 w 9144000"/>
              <a:gd name="connsiteY2" fmla="*/ 0 h 6237288"/>
              <a:gd name="connsiteX3" fmla="*/ 9144000 w 9144000"/>
              <a:gd name="connsiteY3" fmla="*/ 6237288 h 6237288"/>
              <a:gd name="connsiteX4" fmla="*/ 4601262 w 9144000"/>
              <a:gd name="connsiteY4" fmla="*/ 5881422 h 6237288"/>
              <a:gd name="connsiteX5" fmla="*/ 0 w 9144000"/>
              <a:gd name="connsiteY5" fmla="*/ 6237288 h 6237288"/>
              <a:gd name="connsiteX6" fmla="*/ 0 w 9144000"/>
              <a:gd name="connsiteY6" fmla="*/ 395389 h 6237288"/>
              <a:gd name="connsiteX0" fmla="*/ 0 w 9162184"/>
              <a:gd name="connsiteY0" fmla="*/ 393501 h 6235400"/>
              <a:gd name="connsiteX1" fmla="*/ 4594095 w 9162184"/>
              <a:gd name="connsiteY1" fmla="*/ 0 h 6235400"/>
              <a:gd name="connsiteX2" fmla="*/ 9162184 w 9162184"/>
              <a:gd name="connsiteY2" fmla="*/ 364570 h 6235400"/>
              <a:gd name="connsiteX3" fmla="*/ 9144000 w 9162184"/>
              <a:gd name="connsiteY3" fmla="*/ 6235400 h 6235400"/>
              <a:gd name="connsiteX4" fmla="*/ 4601262 w 9162184"/>
              <a:gd name="connsiteY4" fmla="*/ 5879534 h 6235400"/>
              <a:gd name="connsiteX5" fmla="*/ 0 w 9162184"/>
              <a:gd name="connsiteY5" fmla="*/ 6235400 h 6235400"/>
              <a:gd name="connsiteX6" fmla="*/ 0 w 9162184"/>
              <a:gd name="connsiteY6" fmla="*/ 393501 h 6235400"/>
              <a:gd name="connsiteX0" fmla="*/ 0 w 9162184"/>
              <a:gd name="connsiteY0" fmla="*/ 590174 h 6432073"/>
              <a:gd name="connsiteX1" fmla="*/ 4594095 w 9162184"/>
              <a:gd name="connsiteY1" fmla="*/ 196673 h 6432073"/>
              <a:gd name="connsiteX2" fmla="*/ 9162184 w 9162184"/>
              <a:gd name="connsiteY2" fmla="*/ 561243 h 6432073"/>
              <a:gd name="connsiteX3" fmla="*/ 9144000 w 9162184"/>
              <a:gd name="connsiteY3" fmla="*/ 6432073 h 6432073"/>
              <a:gd name="connsiteX4" fmla="*/ 4601262 w 9162184"/>
              <a:gd name="connsiteY4" fmla="*/ 6076207 h 6432073"/>
              <a:gd name="connsiteX5" fmla="*/ 0 w 9162184"/>
              <a:gd name="connsiteY5" fmla="*/ 6432073 h 6432073"/>
              <a:gd name="connsiteX6" fmla="*/ 0 w 9162184"/>
              <a:gd name="connsiteY6" fmla="*/ 590174 h 6432073"/>
              <a:gd name="connsiteX0" fmla="*/ 0 w 9162184"/>
              <a:gd name="connsiteY0" fmla="*/ 633372 h 6475271"/>
              <a:gd name="connsiteX1" fmla="*/ 4594095 w 9162184"/>
              <a:gd name="connsiteY1" fmla="*/ 239871 h 6475271"/>
              <a:gd name="connsiteX2" fmla="*/ 9162184 w 9162184"/>
              <a:gd name="connsiteY2" fmla="*/ 604441 h 6475271"/>
              <a:gd name="connsiteX3" fmla="*/ 9144000 w 9162184"/>
              <a:gd name="connsiteY3" fmla="*/ 6475271 h 6475271"/>
              <a:gd name="connsiteX4" fmla="*/ 4601262 w 9162184"/>
              <a:gd name="connsiteY4" fmla="*/ 6119405 h 6475271"/>
              <a:gd name="connsiteX5" fmla="*/ 0 w 9162184"/>
              <a:gd name="connsiteY5" fmla="*/ 6475271 h 6475271"/>
              <a:gd name="connsiteX6" fmla="*/ 0 w 9162184"/>
              <a:gd name="connsiteY6" fmla="*/ 633372 h 6475271"/>
              <a:gd name="connsiteX0" fmla="*/ 0 w 9162184"/>
              <a:gd name="connsiteY0" fmla="*/ 596894 h 6438793"/>
              <a:gd name="connsiteX1" fmla="*/ 4594095 w 9162184"/>
              <a:gd name="connsiteY1" fmla="*/ 203393 h 6438793"/>
              <a:gd name="connsiteX2" fmla="*/ 9162184 w 9162184"/>
              <a:gd name="connsiteY2" fmla="*/ 567963 h 6438793"/>
              <a:gd name="connsiteX3" fmla="*/ 9144000 w 9162184"/>
              <a:gd name="connsiteY3" fmla="*/ 6438793 h 6438793"/>
              <a:gd name="connsiteX4" fmla="*/ 4601262 w 9162184"/>
              <a:gd name="connsiteY4" fmla="*/ 6082927 h 6438793"/>
              <a:gd name="connsiteX5" fmla="*/ 0 w 9162184"/>
              <a:gd name="connsiteY5" fmla="*/ 6438793 h 6438793"/>
              <a:gd name="connsiteX6" fmla="*/ 0 w 9162184"/>
              <a:gd name="connsiteY6" fmla="*/ 596894 h 6438793"/>
              <a:gd name="connsiteX0" fmla="*/ 0 w 9162184"/>
              <a:gd name="connsiteY0" fmla="*/ 394384 h 6236283"/>
              <a:gd name="connsiteX1" fmla="*/ 4594095 w 9162184"/>
              <a:gd name="connsiteY1" fmla="*/ 883 h 6236283"/>
              <a:gd name="connsiteX2" fmla="*/ 9162184 w 9162184"/>
              <a:gd name="connsiteY2" fmla="*/ 365453 h 6236283"/>
              <a:gd name="connsiteX3" fmla="*/ 9144000 w 9162184"/>
              <a:gd name="connsiteY3" fmla="*/ 6236283 h 6236283"/>
              <a:gd name="connsiteX4" fmla="*/ 4601262 w 9162184"/>
              <a:gd name="connsiteY4" fmla="*/ 5880417 h 6236283"/>
              <a:gd name="connsiteX5" fmla="*/ 0 w 9162184"/>
              <a:gd name="connsiteY5" fmla="*/ 6236283 h 6236283"/>
              <a:gd name="connsiteX6" fmla="*/ 0 w 9162184"/>
              <a:gd name="connsiteY6" fmla="*/ 394384 h 6236283"/>
              <a:gd name="connsiteX0" fmla="*/ 0 w 9162184"/>
              <a:gd name="connsiteY0" fmla="*/ 394582 h 6236481"/>
              <a:gd name="connsiteX1" fmla="*/ 4594095 w 9162184"/>
              <a:gd name="connsiteY1" fmla="*/ 1081 h 6236481"/>
              <a:gd name="connsiteX2" fmla="*/ 9162184 w 9162184"/>
              <a:gd name="connsiteY2" fmla="*/ 365651 h 6236481"/>
              <a:gd name="connsiteX3" fmla="*/ 9144000 w 9162184"/>
              <a:gd name="connsiteY3" fmla="*/ 6236481 h 6236481"/>
              <a:gd name="connsiteX4" fmla="*/ 4601262 w 9162184"/>
              <a:gd name="connsiteY4" fmla="*/ 5880615 h 6236481"/>
              <a:gd name="connsiteX5" fmla="*/ 0 w 9162184"/>
              <a:gd name="connsiteY5" fmla="*/ 6236481 h 6236481"/>
              <a:gd name="connsiteX6" fmla="*/ 0 w 9162184"/>
              <a:gd name="connsiteY6" fmla="*/ 394582 h 6236481"/>
              <a:gd name="connsiteX0" fmla="*/ 0 w 9162184"/>
              <a:gd name="connsiteY0" fmla="*/ 394582 h 6236481"/>
              <a:gd name="connsiteX1" fmla="*/ 4594095 w 9162184"/>
              <a:gd name="connsiteY1" fmla="*/ 1081 h 6236481"/>
              <a:gd name="connsiteX2" fmla="*/ 9162184 w 9162184"/>
              <a:gd name="connsiteY2" fmla="*/ 365651 h 6236481"/>
              <a:gd name="connsiteX3" fmla="*/ 9144000 w 9162184"/>
              <a:gd name="connsiteY3" fmla="*/ 6236481 h 6236481"/>
              <a:gd name="connsiteX4" fmla="*/ 4601262 w 9162184"/>
              <a:gd name="connsiteY4" fmla="*/ 5880615 h 6236481"/>
              <a:gd name="connsiteX5" fmla="*/ 0 w 9162184"/>
              <a:gd name="connsiteY5" fmla="*/ 6236481 h 6236481"/>
              <a:gd name="connsiteX6" fmla="*/ 0 w 9162184"/>
              <a:gd name="connsiteY6" fmla="*/ 394582 h 6236481"/>
              <a:gd name="connsiteX0" fmla="*/ 0 w 9162184"/>
              <a:gd name="connsiteY0" fmla="*/ 374225 h 6235411"/>
              <a:gd name="connsiteX1" fmla="*/ 4594095 w 9162184"/>
              <a:gd name="connsiteY1" fmla="*/ 11 h 6235411"/>
              <a:gd name="connsiteX2" fmla="*/ 9162184 w 9162184"/>
              <a:gd name="connsiteY2" fmla="*/ 364581 h 6235411"/>
              <a:gd name="connsiteX3" fmla="*/ 9144000 w 9162184"/>
              <a:gd name="connsiteY3" fmla="*/ 6235411 h 6235411"/>
              <a:gd name="connsiteX4" fmla="*/ 4601262 w 9162184"/>
              <a:gd name="connsiteY4" fmla="*/ 5879545 h 6235411"/>
              <a:gd name="connsiteX5" fmla="*/ 0 w 9162184"/>
              <a:gd name="connsiteY5" fmla="*/ 6235411 h 6235411"/>
              <a:gd name="connsiteX6" fmla="*/ 0 w 9162184"/>
              <a:gd name="connsiteY6" fmla="*/ 374225 h 6235411"/>
              <a:gd name="connsiteX0" fmla="*/ 0 w 9145775"/>
              <a:gd name="connsiteY0" fmla="*/ 374225 h 6235411"/>
              <a:gd name="connsiteX1" fmla="*/ 4594095 w 9145775"/>
              <a:gd name="connsiteY1" fmla="*/ 11 h 6235411"/>
              <a:gd name="connsiteX2" fmla="*/ 9144222 w 9145775"/>
              <a:gd name="connsiteY2" fmla="*/ 364581 h 6235411"/>
              <a:gd name="connsiteX3" fmla="*/ 9144000 w 9145775"/>
              <a:gd name="connsiteY3" fmla="*/ 6235411 h 6235411"/>
              <a:gd name="connsiteX4" fmla="*/ 4601262 w 9145775"/>
              <a:gd name="connsiteY4" fmla="*/ 5879545 h 6235411"/>
              <a:gd name="connsiteX5" fmla="*/ 0 w 9145775"/>
              <a:gd name="connsiteY5" fmla="*/ 6235411 h 6235411"/>
              <a:gd name="connsiteX6" fmla="*/ 0 w 9145775"/>
              <a:gd name="connsiteY6" fmla="*/ 374225 h 6235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5775" h="6235411">
                <a:moveTo>
                  <a:pt x="0" y="374225"/>
                </a:moveTo>
                <a:cubicBezTo>
                  <a:pt x="1856720" y="116126"/>
                  <a:pt x="3070058" y="1618"/>
                  <a:pt x="4594095" y="11"/>
                </a:cubicBezTo>
                <a:cubicBezTo>
                  <a:pt x="6118132" y="-1596"/>
                  <a:pt x="7676079" y="175553"/>
                  <a:pt x="9144222" y="364581"/>
                </a:cubicBezTo>
                <a:cubicBezTo>
                  <a:pt x="9138161" y="2321524"/>
                  <a:pt x="9150061" y="4278468"/>
                  <a:pt x="9144000" y="6235411"/>
                </a:cubicBezTo>
                <a:cubicBezTo>
                  <a:pt x="7383477" y="6002183"/>
                  <a:pt x="7224979" y="5966468"/>
                  <a:pt x="4601262" y="5879545"/>
                </a:cubicBezTo>
                <a:cubicBezTo>
                  <a:pt x="2787092" y="5871370"/>
                  <a:pt x="1338683" y="6053389"/>
                  <a:pt x="0" y="6235411"/>
                </a:cubicBezTo>
                <a:lnTo>
                  <a:pt x="0" y="374225"/>
                </a:lnTo>
                <a:close/>
              </a:path>
            </a:pathLst>
          </a:custGeom>
          <a:ln w="3175">
            <a:solidFill>
              <a:srgbClr val="DFDFDF"/>
            </a:solidFill>
          </a:ln>
        </p:spPr>
        <p:txBody>
          <a:bodyPr/>
          <a:lstStyle>
            <a:lvl1pPr algn="ctr">
              <a:defRPr sz="3600" cap="small" baseline="0">
                <a:latin typeface="Calibri" panose="020F0502020204030204" pitchFamily="34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add your project picture</a:t>
            </a:r>
            <a:endParaRPr lang="de-DE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982274" y="12465520"/>
            <a:ext cx="3878651" cy="10002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lnSpc>
                <a:spcPts val="2600"/>
              </a:lnSpc>
            </a:pPr>
            <a:r>
              <a:rPr lang="en-GB" sz="2000" b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Project name</a:t>
            </a:r>
            <a:r>
              <a:rPr lang="en-GB" sz="2000" b="0" baseline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 and/or </a:t>
            </a:r>
            <a:r>
              <a:rPr lang="en-GB" sz="2000" b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acronym</a:t>
            </a:r>
          </a:p>
          <a:p>
            <a:pPr algn="l">
              <a:lnSpc>
                <a:spcPts val="2600"/>
              </a:lnSpc>
            </a:pPr>
            <a:r>
              <a:rPr lang="en-GB" sz="2000" b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With a</a:t>
            </a:r>
            <a:r>
              <a:rPr lang="en-GB" sz="2000" b="0" baseline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 second line for longer ones</a:t>
            </a:r>
          </a:p>
          <a:p>
            <a:pPr algn="l">
              <a:lnSpc>
                <a:spcPts val="2600"/>
              </a:lnSpc>
            </a:pPr>
            <a:r>
              <a:rPr lang="en-GB" sz="2000" b="0" baseline="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And a third line as well </a:t>
            </a:r>
            <a:endParaRPr lang="en-GB" sz="2000" b="0" noProof="0" dirty="0">
              <a:solidFill>
                <a:srgbClr val="535353"/>
              </a:solidFill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969572" y="8436170"/>
            <a:ext cx="8748843" cy="276998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54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sz="3600" dirty="0">
                <a:solidFill>
                  <a:srgbClr val="45802F"/>
                </a:solidFill>
                <a:latin typeface="Constantia" panose="02030602050306030303" pitchFamily="18" charset="0"/>
              </a:rPr>
              <a:t>Your project</a:t>
            </a:r>
            <a:r>
              <a:rPr lang="en-US" sz="3600" baseline="0" dirty="0">
                <a:solidFill>
                  <a:srgbClr val="45802F"/>
                </a:solidFill>
                <a:latin typeface="Constantia" panose="02030602050306030303" pitchFamily="18" charset="0"/>
              </a:rPr>
              <a:t> </a:t>
            </a:r>
            <a:r>
              <a:rPr lang="en-US" sz="3600" dirty="0">
                <a:solidFill>
                  <a:srgbClr val="45802F"/>
                </a:solidFill>
                <a:latin typeface="Constantia" panose="02030602050306030303" pitchFamily="18" charset="0"/>
              </a:rPr>
              <a:t> in one sentence</a:t>
            </a:r>
            <a:r>
              <a:rPr lang="en-US" sz="3600" baseline="0" dirty="0">
                <a:solidFill>
                  <a:srgbClr val="45802F"/>
                </a:solidFill>
                <a:latin typeface="Constantia" panose="02030602050306030303" pitchFamily="18" charset="0"/>
              </a:rPr>
              <a:t>: </a:t>
            </a:r>
            <a:br>
              <a:rPr lang="en-US" sz="3600" baseline="0" dirty="0">
                <a:solidFill>
                  <a:srgbClr val="45802F"/>
                </a:solidFill>
                <a:latin typeface="Constantia" panose="02030602050306030303" pitchFamily="18" charset="0"/>
              </a:rPr>
            </a:br>
            <a:r>
              <a:rPr lang="en-US" sz="3600" dirty="0">
                <a:solidFill>
                  <a:srgbClr val="45802F"/>
                </a:solidFill>
                <a:latin typeface="Constantia" panose="02030602050306030303" pitchFamily="18" charset="0"/>
              </a:rPr>
              <a:t>the top</a:t>
            </a:r>
            <a:r>
              <a:rPr lang="en-US" sz="3600" baseline="0" dirty="0">
                <a:solidFill>
                  <a:srgbClr val="45802F"/>
                </a:solidFill>
                <a:latin typeface="Constantia" panose="02030602050306030303" pitchFamily="18" charset="0"/>
              </a:rPr>
              <a:t> line of what your cooperation </a:t>
            </a:r>
            <a:br>
              <a:rPr lang="en-US" sz="3600" baseline="0" dirty="0">
                <a:solidFill>
                  <a:srgbClr val="45802F"/>
                </a:solidFill>
                <a:latin typeface="Constantia" panose="02030602050306030303" pitchFamily="18" charset="0"/>
              </a:rPr>
            </a:br>
            <a:r>
              <a:rPr lang="en-US" sz="3600" baseline="0" dirty="0">
                <a:solidFill>
                  <a:srgbClr val="45802F"/>
                </a:solidFill>
                <a:latin typeface="Constantia" panose="02030602050306030303" pitchFamily="18" charset="0"/>
              </a:rPr>
              <a:t>wants to achieve within the project lifetime for the Baltic Sea Region</a:t>
            </a:r>
            <a:endParaRPr lang="en-US" sz="3600" dirty="0">
              <a:solidFill>
                <a:srgbClr val="45802F"/>
              </a:solidFill>
              <a:latin typeface="Constantia" panose="02030602050306030303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832475" y="12177970"/>
            <a:ext cx="3891782" cy="163121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  <a:t>Duration:</a:t>
            </a:r>
            <a:r>
              <a:rPr lang="en-GB" sz="1200" b="1" noProof="0" dirty="0">
                <a:solidFill>
                  <a:srgbClr val="A1C611"/>
                </a:solidFill>
                <a:latin typeface="Constantia" panose="02030602050306030303" pitchFamily="18" charset="0"/>
              </a:rPr>
              <a:t> </a:t>
            </a:r>
            <a:r>
              <a:rPr lang="en-GB" sz="1200" b="1" baseline="0" noProof="0" dirty="0">
                <a:solidFill>
                  <a:srgbClr val="A1C611"/>
                </a:solidFill>
                <a:latin typeface="Constantia" panose="02030602050306030303" pitchFamily="18" charset="0"/>
              </a:rPr>
              <a:t> </a:t>
            </a: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MMM 2016 – MMM 2019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  <a:t>Total budget:</a:t>
            </a:r>
            <a:r>
              <a:rPr lang="en-GB" sz="1200" b="1" noProof="0" dirty="0">
                <a:solidFill>
                  <a:srgbClr val="A1C611"/>
                </a:solidFill>
                <a:latin typeface="Constantia" panose="02030602050306030303" pitchFamily="18" charset="0"/>
              </a:rPr>
              <a:t> </a:t>
            </a: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  <a:t>European Regional Development Fund: </a:t>
            </a:r>
            <a:br>
              <a:rPr lang="en-GB" sz="12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</a:b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  <a:t>European Neighbourhood Instrument: </a:t>
            </a:r>
            <a:br>
              <a:rPr lang="en-GB" sz="12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</a:b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</a:t>
            </a:r>
          </a:p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  <a:t>Norwegian Funding:</a:t>
            </a:r>
            <a:r>
              <a:rPr lang="en-GB" sz="1200" noProof="0" dirty="0">
                <a:solidFill>
                  <a:srgbClr val="45802F"/>
                </a:solidFill>
                <a:latin typeface="Constantia" panose="02030602050306030303" pitchFamily="18" charset="0"/>
              </a:rPr>
              <a:t> </a:t>
            </a:r>
            <a:br>
              <a:rPr lang="en-GB" sz="1200" noProof="0" dirty="0">
                <a:solidFill>
                  <a:srgbClr val="45802F"/>
                </a:solidFill>
                <a:latin typeface="Constantia" panose="02030602050306030303" pitchFamily="18" charset="0"/>
              </a:rPr>
            </a:br>
            <a:r>
              <a:rPr lang="en-GB" sz="1200" noProof="0" dirty="0">
                <a:solidFill>
                  <a:srgbClr val="535353"/>
                </a:solidFill>
                <a:latin typeface="Constantia" panose="02030602050306030303" pitchFamily="18" charset="0"/>
              </a:rPr>
              <a:t>EUR X.X millions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87647" y="13491194"/>
            <a:ext cx="39859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de-DE" sz="2000" b="1" dirty="0">
                <a:solidFill>
                  <a:srgbClr val="45802F"/>
                </a:solidFill>
                <a:latin typeface="Constantia" panose="02030602050306030303" pitchFamily="18" charset="0"/>
              </a:rPr>
              <a:t>www.websitename.eu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974354" y="12116279"/>
            <a:ext cx="3937371" cy="30777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GB" sz="2000" b="1" noProof="0" dirty="0">
                <a:solidFill>
                  <a:srgbClr val="45802F"/>
                </a:solidFill>
                <a:latin typeface="Constantia" panose="02030602050306030303" pitchFamily="18" charset="0"/>
              </a:rPr>
              <a:t>About the project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73" y="694062"/>
            <a:ext cx="1452000" cy="1980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489" y="498200"/>
            <a:ext cx="2016000" cy="70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7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074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99396" y="753666"/>
            <a:ext cx="9190917" cy="2520421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de-DE" dirty="0"/>
              <a:t>Slide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9396" y="3528596"/>
            <a:ext cx="9178820" cy="9590122"/>
          </a:xfrm>
          <a:prstGeom prst="rect">
            <a:avLst/>
          </a:prstGeom>
        </p:spPr>
        <p:txBody>
          <a:bodyPr vert="horz" lIns="128016" tIns="64008" rIns="128016" bIns="64008" rtlCol="0">
            <a:noAutofit/>
          </a:bodyPr>
          <a:lstStyle/>
          <a:p>
            <a:pPr lvl="0"/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endParaRPr lang="de-DE" dirty="0"/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310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64" r:id="rId3"/>
    <p:sldLayoutId id="2147483655" r:id="rId4"/>
  </p:sldLayoutIdLst>
  <p:hf hdr="0" dt="0"/>
  <p:txStyles>
    <p:titleStyle>
      <a:lvl1pPr algn="l" defTabSz="1280160" rtl="0" eaLnBrk="1" latinLnBrk="0" hangingPunct="1">
        <a:spcBef>
          <a:spcPct val="0"/>
        </a:spcBef>
        <a:buNone/>
        <a:defRPr sz="4500" b="1" kern="1200" baseline="0">
          <a:solidFill>
            <a:srgbClr val="00507F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128016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>
          <a:tab pos="626745" algn="l"/>
        </a:tabLst>
        <a:defRPr sz="3100" b="0" kern="1200" baseline="0">
          <a:solidFill>
            <a:srgbClr val="00507F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rgbClr val="00507F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rgbClr val="00507F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rgbClr val="00507F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3100" kern="1200">
          <a:solidFill>
            <a:srgbClr val="00507F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ufunds.bg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Placeholder 2">
            <a:extLst>
              <a:ext uri="{FF2B5EF4-FFF2-40B4-BE49-F238E27FC236}">
                <a16:creationId xmlns:a16="http://schemas.microsoft.com/office/drawing/2014/main" id="{610B1450-B3E7-4A53-9B6E-E7F783413AD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439" b="2439"/>
          <a:stretch/>
        </p:blipFill>
        <p:spPr>
          <a:xfrm>
            <a:off x="0" y="2263208"/>
            <a:ext cx="10693400" cy="5492750"/>
          </a:xfrm>
          <a:custGeom>
            <a:avLst/>
            <a:gdLst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0 w 9144000"/>
              <a:gd name="connsiteY3" fmla="*/ 6237288 h 6237288"/>
              <a:gd name="connsiteX4" fmla="*/ 0 w 9144000"/>
              <a:gd name="connsiteY4" fmla="*/ 0 h 6237288"/>
              <a:gd name="connsiteX0" fmla="*/ 0 w 9144000"/>
              <a:gd name="connsiteY0" fmla="*/ 0 h 6237289"/>
              <a:gd name="connsiteX1" fmla="*/ 9144000 w 9144000"/>
              <a:gd name="connsiteY1" fmla="*/ 0 h 6237289"/>
              <a:gd name="connsiteX2" fmla="*/ 9144000 w 9144000"/>
              <a:gd name="connsiteY2" fmla="*/ 6237288 h 6237289"/>
              <a:gd name="connsiteX3" fmla="*/ 4557370 w 9144000"/>
              <a:gd name="connsiteY3" fmla="*/ 5874106 h 6237289"/>
              <a:gd name="connsiteX4" fmla="*/ 0 w 9144000"/>
              <a:gd name="connsiteY4" fmla="*/ 6237288 h 6237289"/>
              <a:gd name="connsiteX5" fmla="*/ 0 w 9144000"/>
              <a:gd name="connsiteY5" fmla="*/ 0 h 6237289"/>
              <a:gd name="connsiteX0" fmla="*/ 0 w 9144000"/>
              <a:gd name="connsiteY0" fmla="*/ 0 h 6237293"/>
              <a:gd name="connsiteX1" fmla="*/ 9144000 w 9144000"/>
              <a:gd name="connsiteY1" fmla="*/ 0 h 6237293"/>
              <a:gd name="connsiteX2" fmla="*/ 9144000 w 9144000"/>
              <a:gd name="connsiteY2" fmla="*/ 6237288 h 6237293"/>
              <a:gd name="connsiteX3" fmla="*/ 4557370 w 9144000"/>
              <a:gd name="connsiteY3" fmla="*/ 5874106 h 6237293"/>
              <a:gd name="connsiteX4" fmla="*/ 0 w 9144000"/>
              <a:gd name="connsiteY4" fmla="*/ 6237288 h 6237293"/>
              <a:gd name="connsiteX5" fmla="*/ 0 w 9144000"/>
              <a:gd name="connsiteY5" fmla="*/ 0 h 6237293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57370 w 9144000"/>
              <a:gd name="connsiteY3" fmla="*/ 5874106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57370 w 9144000"/>
              <a:gd name="connsiteY3" fmla="*/ 5874106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15892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564686 w 9144000"/>
              <a:gd name="connsiteY3" fmla="*/ 5888737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9144000 w 9144000"/>
              <a:gd name="connsiteY1" fmla="*/ 0 h 6237288"/>
              <a:gd name="connsiteX2" fmla="*/ 9144000 w 9144000"/>
              <a:gd name="connsiteY2" fmla="*/ 6237288 h 6237288"/>
              <a:gd name="connsiteX3" fmla="*/ 4601262 w 9144000"/>
              <a:gd name="connsiteY3" fmla="*/ 5881422 h 6237288"/>
              <a:gd name="connsiteX4" fmla="*/ 0 w 9144000"/>
              <a:gd name="connsiteY4" fmla="*/ 6237288 h 6237288"/>
              <a:gd name="connsiteX5" fmla="*/ 0 w 9144000"/>
              <a:gd name="connsiteY5" fmla="*/ 0 h 6237288"/>
              <a:gd name="connsiteX0" fmla="*/ 0 w 9144000"/>
              <a:gd name="connsiteY0" fmla="*/ 0 h 6237288"/>
              <a:gd name="connsiteX1" fmla="*/ 4594095 w 9144000"/>
              <a:gd name="connsiteY1" fmla="*/ 1888 h 6237288"/>
              <a:gd name="connsiteX2" fmla="*/ 9144000 w 9144000"/>
              <a:gd name="connsiteY2" fmla="*/ 0 h 6237288"/>
              <a:gd name="connsiteX3" fmla="*/ 9144000 w 9144000"/>
              <a:gd name="connsiteY3" fmla="*/ 6237288 h 6237288"/>
              <a:gd name="connsiteX4" fmla="*/ 4601262 w 9144000"/>
              <a:gd name="connsiteY4" fmla="*/ 5881422 h 6237288"/>
              <a:gd name="connsiteX5" fmla="*/ 0 w 9144000"/>
              <a:gd name="connsiteY5" fmla="*/ 6237288 h 6237288"/>
              <a:gd name="connsiteX6" fmla="*/ 0 w 9144000"/>
              <a:gd name="connsiteY6" fmla="*/ 0 h 6237288"/>
              <a:gd name="connsiteX0" fmla="*/ 0 w 9144000"/>
              <a:gd name="connsiteY0" fmla="*/ 395389 h 6237288"/>
              <a:gd name="connsiteX1" fmla="*/ 4594095 w 9144000"/>
              <a:gd name="connsiteY1" fmla="*/ 1888 h 6237288"/>
              <a:gd name="connsiteX2" fmla="*/ 9144000 w 9144000"/>
              <a:gd name="connsiteY2" fmla="*/ 0 h 6237288"/>
              <a:gd name="connsiteX3" fmla="*/ 9144000 w 9144000"/>
              <a:gd name="connsiteY3" fmla="*/ 6237288 h 6237288"/>
              <a:gd name="connsiteX4" fmla="*/ 4601262 w 9144000"/>
              <a:gd name="connsiteY4" fmla="*/ 5881422 h 6237288"/>
              <a:gd name="connsiteX5" fmla="*/ 0 w 9144000"/>
              <a:gd name="connsiteY5" fmla="*/ 6237288 h 6237288"/>
              <a:gd name="connsiteX6" fmla="*/ 0 w 9144000"/>
              <a:gd name="connsiteY6" fmla="*/ 395389 h 6237288"/>
              <a:gd name="connsiteX0" fmla="*/ 0 w 9162184"/>
              <a:gd name="connsiteY0" fmla="*/ 393501 h 6235400"/>
              <a:gd name="connsiteX1" fmla="*/ 4594095 w 9162184"/>
              <a:gd name="connsiteY1" fmla="*/ 0 h 6235400"/>
              <a:gd name="connsiteX2" fmla="*/ 9162184 w 9162184"/>
              <a:gd name="connsiteY2" fmla="*/ 364570 h 6235400"/>
              <a:gd name="connsiteX3" fmla="*/ 9144000 w 9162184"/>
              <a:gd name="connsiteY3" fmla="*/ 6235400 h 6235400"/>
              <a:gd name="connsiteX4" fmla="*/ 4601262 w 9162184"/>
              <a:gd name="connsiteY4" fmla="*/ 5879534 h 6235400"/>
              <a:gd name="connsiteX5" fmla="*/ 0 w 9162184"/>
              <a:gd name="connsiteY5" fmla="*/ 6235400 h 6235400"/>
              <a:gd name="connsiteX6" fmla="*/ 0 w 9162184"/>
              <a:gd name="connsiteY6" fmla="*/ 393501 h 6235400"/>
              <a:gd name="connsiteX0" fmla="*/ 0 w 9162184"/>
              <a:gd name="connsiteY0" fmla="*/ 590174 h 6432073"/>
              <a:gd name="connsiteX1" fmla="*/ 4594095 w 9162184"/>
              <a:gd name="connsiteY1" fmla="*/ 196673 h 6432073"/>
              <a:gd name="connsiteX2" fmla="*/ 9162184 w 9162184"/>
              <a:gd name="connsiteY2" fmla="*/ 561243 h 6432073"/>
              <a:gd name="connsiteX3" fmla="*/ 9144000 w 9162184"/>
              <a:gd name="connsiteY3" fmla="*/ 6432073 h 6432073"/>
              <a:gd name="connsiteX4" fmla="*/ 4601262 w 9162184"/>
              <a:gd name="connsiteY4" fmla="*/ 6076207 h 6432073"/>
              <a:gd name="connsiteX5" fmla="*/ 0 w 9162184"/>
              <a:gd name="connsiteY5" fmla="*/ 6432073 h 6432073"/>
              <a:gd name="connsiteX6" fmla="*/ 0 w 9162184"/>
              <a:gd name="connsiteY6" fmla="*/ 590174 h 6432073"/>
              <a:gd name="connsiteX0" fmla="*/ 0 w 9162184"/>
              <a:gd name="connsiteY0" fmla="*/ 633372 h 6475271"/>
              <a:gd name="connsiteX1" fmla="*/ 4594095 w 9162184"/>
              <a:gd name="connsiteY1" fmla="*/ 239871 h 6475271"/>
              <a:gd name="connsiteX2" fmla="*/ 9162184 w 9162184"/>
              <a:gd name="connsiteY2" fmla="*/ 604441 h 6475271"/>
              <a:gd name="connsiteX3" fmla="*/ 9144000 w 9162184"/>
              <a:gd name="connsiteY3" fmla="*/ 6475271 h 6475271"/>
              <a:gd name="connsiteX4" fmla="*/ 4601262 w 9162184"/>
              <a:gd name="connsiteY4" fmla="*/ 6119405 h 6475271"/>
              <a:gd name="connsiteX5" fmla="*/ 0 w 9162184"/>
              <a:gd name="connsiteY5" fmla="*/ 6475271 h 6475271"/>
              <a:gd name="connsiteX6" fmla="*/ 0 w 9162184"/>
              <a:gd name="connsiteY6" fmla="*/ 633372 h 6475271"/>
              <a:gd name="connsiteX0" fmla="*/ 0 w 9162184"/>
              <a:gd name="connsiteY0" fmla="*/ 596894 h 6438793"/>
              <a:gd name="connsiteX1" fmla="*/ 4594095 w 9162184"/>
              <a:gd name="connsiteY1" fmla="*/ 203393 h 6438793"/>
              <a:gd name="connsiteX2" fmla="*/ 9162184 w 9162184"/>
              <a:gd name="connsiteY2" fmla="*/ 567963 h 6438793"/>
              <a:gd name="connsiteX3" fmla="*/ 9144000 w 9162184"/>
              <a:gd name="connsiteY3" fmla="*/ 6438793 h 6438793"/>
              <a:gd name="connsiteX4" fmla="*/ 4601262 w 9162184"/>
              <a:gd name="connsiteY4" fmla="*/ 6082927 h 6438793"/>
              <a:gd name="connsiteX5" fmla="*/ 0 w 9162184"/>
              <a:gd name="connsiteY5" fmla="*/ 6438793 h 6438793"/>
              <a:gd name="connsiteX6" fmla="*/ 0 w 9162184"/>
              <a:gd name="connsiteY6" fmla="*/ 596894 h 6438793"/>
              <a:gd name="connsiteX0" fmla="*/ 0 w 9162184"/>
              <a:gd name="connsiteY0" fmla="*/ 394384 h 6236283"/>
              <a:gd name="connsiteX1" fmla="*/ 4594095 w 9162184"/>
              <a:gd name="connsiteY1" fmla="*/ 883 h 6236283"/>
              <a:gd name="connsiteX2" fmla="*/ 9162184 w 9162184"/>
              <a:gd name="connsiteY2" fmla="*/ 365453 h 6236283"/>
              <a:gd name="connsiteX3" fmla="*/ 9144000 w 9162184"/>
              <a:gd name="connsiteY3" fmla="*/ 6236283 h 6236283"/>
              <a:gd name="connsiteX4" fmla="*/ 4601262 w 9162184"/>
              <a:gd name="connsiteY4" fmla="*/ 5880417 h 6236283"/>
              <a:gd name="connsiteX5" fmla="*/ 0 w 9162184"/>
              <a:gd name="connsiteY5" fmla="*/ 6236283 h 6236283"/>
              <a:gd name="connsiteX6" fmla="*/ 0 w 9162184"/>
              <a:gd name="connsiteY6" fmla="*/ 394384 h 6236283"/>
              <a:gd name="connsiteX0" fmla="*/ 0 w 9162184"/>
              <a:gd name="connsiteY0" fmla="*/ 394582 h 6236481"/>
              <a:gd name="connsiteX1" fmla="*/ 4594095 w 9162184"/>
              <a:gd name="connsiteY1" fmla="*/ 1081 h 6236481"/>
              <a:gd name="connsiteX2" fmla="*/ 9162184 w 9162184"/>
              <a:gd name="connsiteY2" fmla="*/ 365651 h 6236481"/>
              <a:gd name="connsiteX3" fmla="*/ 9144000 w 9162184"/>
              <a:gd name="connsiteY3" fmla="*/ 6236481 h 6236481"/>
              <a:gd name="connsiteX4" fmla="*/ 4601262 w 9162184"/>
              <a:gd name="connsiteY4" fmla="*/ 5880615 h 6236481"/>
              <a:gd name="connsiteX5" fmla="*/ 0 w 9162184"/>
              <a:gd name="connsiteY5" fmla="*/ 6236481 h 6236481"/>
              <a:gd name="connsiteX6" fmla="*/ 0 w 9162184"/>
              <a:gd name="connsiteY6" fmla="*/ 394582 h 6236481"/>
              <a:gd name="connsiteX0" fmla="*/ 0 w 9162184"/>
              <a:gd name="connsiteY0" fmla="*/ 394582 h 6236481"/>
              <a:gd name="connsiteX1" fmla="*/ 4594095 w 9162184"/>
              <a:gd name="connsiteY1" fmla="*/ 1081 h 6236481"/>
              <a:gd name="connsiteX2" fmla="*/ 9162184 w 9162184"/>
              <a:gd name="connsiteY2" fmla="*/ 365651 h 6236481"/>
              <a:gd name="connsiteX3" fmla="*/ 9144000 w 9162184"/>
              <a:gd name="connsiteY3" fmla="*/ 6236481 h 6236481"/>
              <a:gd name="connsiteX4" fmla="*/ 4601262 w 9162184"/>
              <a:gd name="connsiteY4" fmla="*/ 5880615 h 6236481"/>
              <a:gd name="connsiteX5" fmla="*/ 0 w 9162184"/>
              <a:gd name="connsiteY5" fmla="*/ 6236481 h 6236481"/>
              <a:gd name="connsiteX6" fmla="*/ 0 w 9162184"/>
              <a:gd name="connsiteY6" fmla="*/ 394582 h 6236481"/>
              <a:gd name="connsiteX0" fmla="*/ 0 w 9162184"/>
              <a:gd name="connsiteY0" fmla="*/ 374225 h 6235411"/>
              <a:gd name="connsiteX1" fmla="*/ 4594095 w 9162184"/>
              <a:gd name="connsiteY1" fmla="*/ 11 h 6235411"/>
              <a:gd name="connsiteX2" fmla="*/ 9162184 w 9162184"/>
              <a:gd name="connsiteY2" fmla="*/ 364581 h 6235411"/>
              <a:gd name="connsiteX3" fmla="*/ 9144000 w 9162184"/>
              <a:gd name="connsiteY3" fmla="*/ 6235411 h 6235411"/>
              <a:gd name="connsiteX4" fmla="*/ 4601262 w 9162184"/>
              <a:gd name="connsiteY4" fmla="*/ 5879545 h 6235411"/>
              <a:gd name="connsiteX5" fmla="*/ 0 w 9162184"/>
              <a:gd name="connsiteY5" fmla="*/ 6235411 h 6235411"/>
              <a:gd name="connsiteX6" fmla="*/ 0 w 9162184"/>
              <a:gd name="connsiteY6" fmla="*/ 374225 h 6235411"/>
              <a:gd name="connsiteX0" fmla="*/ 0 w 9145775"/>
              <a:gd name="connsiteY0" fmla="*/ 374225 h 6235411"/>
              <a:gd name="connsiteX1" fmla="*/ 4594095 w 9145775"/>
              <a:gd name="connsiteY1" fmla="*/ 11 h 6235411"/>
              <a:gd name="connsiteX2" fmla="*/ 9144222 w 9145775"/>
              <a:gd name="connsiteY2" fmla="*/ 364581 h 6235411"/>
              <a:gd name="connsiteX3" fmla="*/ 9144000 w 9145775"/>
              <a:gd name="connsiteY3" fmla="*/ 6235411 h 6235411"/>
              <a:gd name="connsiteX4" fmla="*/ 4601262 w 9145775"/>
              <a:gd name="connsiteY4" fmla="*/ 5879545 h 6235411"/>
              <a:gd name="connsiteX5" fmla="*/ 0 w 9145775"/>
              <a:gd name="connsiteY5" fmla="*/ 6235411 h 6235411"/>
              <a:gd name="connsiteX6" fmla="*/ 0 w 9145775"/>
              <a:gd name="connsiteY6" fmla="*/ 374225 h 6235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5775" h="6235411">
                <a:moveTo>
                  <a:pt x="0" y="374225"/>
                </a:moveTo>
                <a:cubicBezTo>
                  <a:pt x="1856720" y="116126"/>
                  <a:pt x="3070058" y="1618"/>
                  <a:pt x="4594095" y="11"/>
                </a:cubicBezTo>
                <a:cubicBezTo>
                  <a:pt x="6118132" y="-1596"/>
                  <a:pt x="7676079" y="175553"/>
                  <a:pt x="9144222" y="364581"/>
                </a:cubicBezTo>
                <a:cubicBezTo>
                  <a:pt x="9138161" y="2321524"/>
                  <a:pt x="9150061" y="4278468"/>
                  <a:pt x="9144000" y="6235411"/>
                </a:cubicBezTo>
                <a:cubicBezTo>
                  <a:pt x="7383477" y="6002183"/>
                  <a:pt x="7224979" y="5966468"/>
                  <a:pt x="4601262" y="5879545"/>
                </a:cubicBezTo>
                <a:cubicBezTo>
                  <a:pt x="2787092" y="5871370"/>
                  <a:pt x="1338683" y="6053389"/>
                  <a:pt x="0" y="6235411"/>
                </a:cubicBezTo>
                <a:lnTo>
                  <a:pt x="0" y="37422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205C70-CA2F-4EBD-8AF8-E4D4A49CB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087" y="1597930"/>
            <a:ext cx="9769805" cy="2545624"/>
          </a:xfrm>
        </p:spPr>
        <p:txBody>
          <a:bodyPr>
            <a:normAutofit fontScale="90000"/>
          </a:bodyPr>
          <a:lstStyle/>
          <a:p>
            <a:r>
              <a:rPr lang="bg-BG" sz="3300" b="1" dirty="0">
                <a:effectLst/>
                <a:ea typeface="Times New Roman" panose="02020603050405020304" pitchFamily="18" charset="0"/>
              </a:rPr>
              <a:t>Проект:</a:t>
            </a:r>
            <a:r>
              <a:rPr lang="en-US" sz="3300" b="1" dirty="0">
                <a:effectLst/>
                <a:ea typeface="Times New Roman" panose="02020603050405020304" pitchFamily="18" charset="0"/>
              </a:rPr>
              <a:t> “</a:t>
            </a:r>
            <a:r>
              <a:rPr lang="bg-BG" sz="3300" b="1" dirty="0">
                <a:effectLst/>
                <a:ea typeface="Times New Roman" panose="02020603050405020304" pitchFamily="18" charset="0"/>
              </a:rPr>
              <a:t>Успяваме заедно</a:t>
            </a:r>
            <a:r>
              <a:rPr lang="en-US" sz="3300" b="1" dirty="0">
                <a:effectLst/>
                <a:ea typeface="Times New Roman" panose="02020603050405020304" pitchFamily="18" charset="0"/>
              </a:rPr>
              <a:t>”</a:t>
            </a:r>
            <a:br>
              <a:rPr lang="bg-BG" sz="3300" b="1" dirty="0">
                <a:effectLst/>
                <a:ea typeface="Times New Roman" panose="02020603050405020304" pitchFamily="18" charset="0"/>
              </a:rPr>
            </a:br>
            <a:r>
              <a:rPr lang="bg-BG" sz="3300" b="1" dirty="0">
                <a:effectLst/>
                <a:ea typeface="Times New Roman" panose="02020603050405020304" pitchFamily="18" charset="0"/>
              </a:rPr>
              <a:t>Бенефициент: Община Хасково</a:t>
            </a:r>
            <a:br>
              <a:rPr lang="bg-BG" sz="3000" b="1" dirty="0">
                <a:effectLst/>
                <a:ea typeface="Times New Roman" panose="02020603050405020304" pitchFamily="18" charset="0"/>
              </a:rPr>
            </a:br>
            <a:br>
              <a:rPr lang="bg-BG" sz="3000" b="1" dirty="0">
                <a:effectLst/>
                <a:ea typeface="Times New Roman" panose="02020603050405020304" pitchFamily="18" charset="0"/>
              </a:rPr>
            </a:br>
            <a:r>
              <a:rPr lang="ru-RU" sz="2500" b="1" dirty="0">
                <a:effectLst/>
                <a:ea typeface="Times New Roman" panose="02020603050405020304" pitchFamily="18" charset="0"/>
              </a:rPr>
              <a:t>Обща стойност на проекта:   1 589 860,38 лева, от които </a:t>
            </a:r>
            <a:br>
              <a:rPr lang="ru-RU" sz="2500" b="1" dirty="0">
                <a:effectLst/>
                <a:ea typeface="Times New Roman" panose="02020603050405020304" pitchFamily="18" charset="0"/>
              </a:rPr>
            </a:br>
            <a:r>
              <a:rPr lang="ru-RU" sz="2500" dirty="0">
                <a:ea typeface="Times New Roman" panose="02020603050405020304" pitchFamily="18" charset="0"/>
              </a:rPr>
              <a:t>Европейско финансиране:</a:t>
            </a:r>
            <a:r>
              <a:rPr lang="ru-RU" sz="2500" b="1" dirty="0">
                <a:effectLst/>
                <a:ea typeface="Times New Roman" panose="02020603050405020304" pitchFamily="18" charset="0"/>
              </a:rPr>
              <a:t>     1 351 381,33 лева</a:t>
            </a:r>
            <a:br>
              <a:rPr lang="ru-RU" sz="2500" b="1" dirty="0">
                <a:effectLst/>
                <a:ea typeface="Times New Roman" panose="02020603050405020304" pitchFamily="18" charset="0"/>
              </a:rPr>
            </a:br>
            <a:r>
              <a:rPr lang="ru-RU" sz="2500" dirty="0">
                <a:ea typeface="Times New Roman" panose="02020603050405020304" pitchFamily="18" charset="0"/>
              </a:rPr>
              <a:t>Национално съфинансиране</a:t>
            </a:r>
            <a:r>
              <a:rPr lang="en-US" sz="2500" dirty="0">
                <a:ea typeface="Times New Roman" panose="02020603050405020304" pitchFamily="18" charset="0"/>
              </a:rPr>
              <a:t>:</a:t>
            </a:r>
            <a:r>
              <a:rPr lang="ru-RU" sz="2500" dirty="0">
                <a:ea typeface="Times New Roman" panose="02020603050405020304" pitchFamily="18" charset="0"/>
              </a:rPr>
              <a:t>  </a:t>
            </a:r>
            <a:r>
              <a:rPr lang="ru-RU" sz="2500" b="1" dirty="0">
                <a:effectLst/>
                <a:ea typeface="Times New Roman" panose="02020603050405020304" pitchFamily="18" charset="0"/>
              </a:rPr>
              <a:t>238 479,05 лева</a:t>
            </a:r>
            <a:endParaRPr lang="bg-BG" sz="25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0C1280-493A-4DFF-ACE6-EB178C3E0C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00" y="270362"/>
            <a:ext cx="3391134" cy="1265900"/>
          </a:xfrm>
          <a:prstGeom prst="rect">
            <a:avLst/>
          </a:prstGeom>
        </p:spPr>
      </p:pic>
      <p:pic>
        <p:nvPicPr>
          <p:cNvPr id="7" name="Картина 3">
            <a:extLst>
              <a:ext uri="{FF2B5EF4-FFF2-40B4-BE49-F238E27FC236}">
                <a16:creationId xmlns:a16="http://schemas.microsoft.com/office/drawing/2014/main" id="{9DBC0EDC-F9F5-459D-B1AD-7251D73CA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550" y="221756"/>
            <a:ext cx="2983308" cy="1278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Картина 4">
            <a:extLst>
              <a:ext uri="{FF2B5EF4-FFF2-40B4-BE49-F238E27FC236}">
                <a16:creationId xmlns:a16="http://schemas.microsoft.com/office/drawing/2014/main" id="{749449A6-B509-4FCD-96FC-36ADF4CBDE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5" r="8163" b="9856"/>
          <a:stretch>
            <a:fillRect/>
          </a:stretch>
        </p:blipFill>
        <p:spPr bwMode="auto">
          <a:xfrm>
            <a:off x="7457430" y="173150"/>
            <a:ext cx="3042020" cy="134586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32C700-7CF2-4345-930D-00102EE1BE6B}"/>
              </a:ext>
            </a:extLst>
          </p:cNvPr>
          <p:cNvSpPr txBox="1"/>
          <p:nvPr/>
        </p:nvSpPr>
        <p:spPr>
          <a:xfrm>
            <a:off x="243070" y="13977254"/>
            <a:ext cx="10207259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500" i="1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---------------------------------------------------  </a:t>
            </a:r>
            <a:r>
              <a:rPr lang="bg-BG" sz="1500" i="1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www.eufunds.bg</a:t>
            </a:r>
            <a:r>
              <a:rPr lang="bg-BG" sz="1500" i="1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------------------------------------------------------</a:t>
            </a:r>
            <a:endParaRPr lang="bg-BG" sz="1500" dirty="0">
              <a:solidFill>
                <a:srgbClr val="00507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bg-BG" sz="1000" i="1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bg-BG" sz="1000" dirty="0">
              <a:solidFill>
                <a:srgbClr val="00507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bg-BG" sz="1100" i="1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Този материал е създаден по Проект № BG05M9OP001-2.056-0014 „Успяваме заедно“, ДБФП № </a:t>
            </a:r>
            <a:r>
              <a:rPr lang="de-DE" sz="1100" i="1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BG05M9OP001-2.056-0014- </a:t>
            </a:r>
            <a:r>
              <a:rPr lang="bg-BG" sz="1100" i="1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С01, финансиран от Оперативна програма „Развитие на човешките ресурси“ и Оперативна програма „Наука и образование за интелигентен растеж“, съфинансирани от Европейския съюз чрез Европейските структурни и инвестиционни фондове. Цялата отговорност за съдържанието на документа се носи от община Хасково и при никакви обстоятелства не може да се приема, че този документ отразява официалното становище на Европейския съюз и Управляващия орган.</a:t>
            </a:r>
            <a:endParaRPr lang="bg-BG" sz="1100" dirty="0">
              <a:solidFill>
                <a:srgbClr val="00507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sz="1000" dirty="0">
                <a:solidFill>
                  <a:srgbClr val="00507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E7B895A-8FFB-4022-9FDC-5AC746A04ABE}"/>
              </a:ext>
            </a:extLst>
          </p:cNvPr>
          <p:cNvSpPr txBox="1">
            <a:spLocks/>
          </p:cNvSpPr>
          <p:nvPr/>
        </p:nvSpPr>
        <p:spPr>
          <a:xfrm>
            <a:off x="496998" y="10764304"/>
            <a:ext cx="9748864" cy="3504586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 fontScale="97500"/>
          </a:bodyPr>
          <a:lstStyle>
            <a:lvl1pPr algn="l" defTabSz="1280160" rtl="0" eaLnBrk="1" latinLnBrk="0" hangingPunct="1">
              <a:spcBef>
                <a:spcPct val="0"/>
              </a:spcBef>
              <a:buNone/>
              <a:defRPr sz="4500" b="1" kern="1200" baseline="0">
                <a:solidFill>
                  <a:srgbClr val="00507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Начало: 01.10.2021 г. </a:t>
            </a:r>
          </a:p>
          <a:p>
            <a:pPr algn="just"/>
            <a:r>
              <a:rPr lang="ru-RU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Край: 30.06.2023 г.</a:t>
            </a:r>
          </a:p>
          <a:p>
            <a:pPr algn="just"/>
            <a:endParaRPr lang="ru-RU" sz="17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Основна цел на проекта:</a:t>
            </a:r>
            <a:r>
              <a:rPr lang="ru-RU" sz="1700" b="0" dirty="0">
                <a:latin typeface="Calibri" panose="020F0502020204030204" pitchFamily="34" charset="0"/>
                <a:ea typeface="Times New Roman" panose="02020603050405020304" pitchFamily="18" charset="0"/>
              </a:rPr>
              <a:t> Създаване и прилагането на ефективен и иновативен междусекторен модел за устойчива социално-икономическа интеграция на хора от уязвимите групи на територията на Община Хасково, насочен към повишаване на качеството на живот, намаляване на бедността и спиране на предаването на бедността през поколения.</a:t>
            </a:r>
          </a:p>
          <a:p>
            <a:pPr algn="just"/>
            <a:br>
              <a:rPr lang="ru-RU" sz="17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ru-RU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Партньори: </a:t>
            </a:r>
            <a:r>
              <a:rPr lang="ru-RU" sz="1700" b="0" dirty="0">
                <a:latin typeface="Calibri" panose="020F0502020204030204" pitchFamily="34" charset="0"/>
                <a:ea typeface="Times New Roman" panose="02020603050405020304" pitchFamily="18" charset="0"/>
              </a:rPr>
              <a:t>ДГ №19 "Щурче", Д</a:t>
            </a:r>
            <a:r>
              <a:rPr lang="bg-BG" sz="1700" b="0" dirty="0">
                <a:latin typeface="Calibri" panose="020F0502020204030204" pitchFamily="34" charset="0"/>
                <a:ea typeface="Times New Roman" panose="02020603050405020304" pitchFamily="18" charset="0"/>
              </a:rPr>
              <a:t>Г</a:t>
            </a:r>
            <a:r>
              <a:rPr lang="ru-RU" sz="1700" b="0" dirty="0">
                <a:latin typeface="Calibri" panose="020F0502020204030204" pitchFamily="34" charset="0"/>
                <a:ea typeface="Times New Roman" panose="02020603050405020304" pitchFamily="18" charset="0"/>
              </a:rPr>
              <a:t> №21 "Вихрогонче" - с.Конуш, ПГТАТ "Никола Вапцаров", ОУ "Христо Ботев" - с.Войводово, ОУ "Христо Ботев" - с.Динево, ОУ "Христо Ботев" – с. Долно Големанци, ОУ "Св.Св. Кирил и Мевтодий" – с.Конуш, ОУ "Св.св. Кирил и  Методий" – с.Малево, Сдружение "Шанс и закрила", "Аква-3" ООД, "Ата-строй" ЕООД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DFE3FA2-0E47-4C63-9B46-266586AD4DD7}"/>
              </a:ext>
            </a:extLst>
          </p:cNvPr>
          <p:cNvSpPr txBox="1">
            <a:spLocks/>
          </p:cNvSpPr>
          <p:nvPr/>
        </p:nvSpPr>
        <p:spPr>
          <a:xfrm>
            <a:off x="476057" y="8198413"/>
            <a:ext cx="9769805" cy="3348541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>
            <a:lvl1pPr algn="l" defTabSz="1280160" rtl="0" eaLnBrk="1" latinLnBrk="0" hangingPunct="1">
              <a:spcBef>
                <a:spcPct val="0"/>
              </a:spcBef>
              <a:buNone/>
              <a:defRPr sz="4500" b="1" kern="1200" baseline="0">
                <a:solidFill>
                  <a:srgbClr val="00507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ea typeface="Times New Roman" panose="02020603050405020304" pitchFamily="18" charset="0"/>
              </a:rPr>
              <a:t>Оперативна програма „Наука и образование за интелигентен растеж“ Договор№ BG05M9OP001-2.056-0014-2014BG05M2OP001-C01</a:t>
            </a:r>
          </a:p>
          <a:p>
            <a:r>
              <a:rPr lang="ru-RU" sz="2000" dirty="0">
                <a:ea typeface="Times New Roman" panose="02020603050405020304" pitchFamily="18" charset="0"/>
              </a:rPr>
              <a:t>Приоритетна ос: </a:t>
            </a:r>
            <a:r>
              <a:rPr lang="ru-RU" sz="2000" b="0" dirty="0">
                <a:ea typeface="Times New Roman" panose="02020603050405020304" pitchFamily="18" charset="0"/>
              </a:rPr>
              <a:t>Образователна среда за активно социално приобщаване</a:t>
            </a:r>
          </a:p>
          <a:p>
            <a:r>
              <a:rPr lang="ru-RU" sz="2000" dirty="0">
                <a:ea typeface="Times New Roman" panose="02020603050405020304" pitchFamily="18" charset="0"/>
              </a:rPr>
              <a:t>Обща стойност: 389 964.46 лева, от които</a:t>
            </a:r>
            <a:br>
              <a:rPr lang="ru-RU" sz="2000" dirty="0">
                <a:ea typeface="Times New Roman" panose="02020603050405020304" pitchFamily="18" charset="0"/>
              </a:rPr>
            </a:br>
            <a:r>
              <a:rPr lang="ru-RU" sz="2000" dirty="0">
                <a:ea typeface="Times New Roman" panose="02020603050405020304" pitchFamily="18" charset="0"/>
              </a:rPr>
              <a:t>Европейско финансиране</a:t>
            </a:r>
            <a:r>
              <a:rPr lang="en-US" sz="2000" dirty="0">
                <a:ea typeface="Times New Roman" panose="02020603050405020304" pitchFamily="18" charset="0"/>
              </a:rPr>
              <a:t>:</a:t>
            </a:r>
            <a:r>
              <a:rPr lang="ru-RU" sz="2000" dirty="0">
                <a:ea typeface="Times New Roman" panose="02020603050405020304" pitchFamily="18" charset="0"/>
              </a:rPr>
              <a:t> 331 469.79 лева </a:t>
            </a:r>
            <a:br>
              <a:rPr lang="ru-RU" sz="2000" dirty="0">
                <a:ea typeface="Times New Roman" panose="02020603050405020304" pitchFamily="18" charset="0"/>
              </a:rPr>
            </a:br>
            <a:r>
              <a:rPr lang="ru-RU" sz="2000" dirty="0">
                <a:ea typeface="Times New Roman" panose="02020603050405020304" pitchFamily="18" charset="0"/>
              </a:rPr>
              <a:t>Национално съфинансиране - 58 494.67 лева </a:t>
            </a:r>
            <a:endParaRPr lang="bg-BG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0939250-64BC-4765-81D2-9A8C46682E63}"/>
              </a:ext>
            </a:extLst>
          </p:cNvPr>
          <p:cNvSpPr txBox="1">
            <a:spLocks/>
          </p:cNvSpPr>
          <p:nvPr/>
        </p:nvSpPr>
        <p:spPr>
          <a:xfrm>
            <a:off x="486100" y="6397188"/>
            <a:ext cx="9769805" cy="2545624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>
            <a:lvl1pPr algn="l" defTabSz="1280160" rtl="0" eaLnBrk="1" latinLnBrk="0" hangingPunct="1">
              <a:spcBef>
                <a:spcPct val="0"/>
              </a:spcBef>
              <a:buNone/>
              <a:defRPr sz="4500" b="1" kern="1200" baseline="0">
                <a:solidFill>
                  <a:srgbClr val="00507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ea typeface="Times New Roman" panose="02020603050405020304" pitchFamily="18" charset="0"/>
              </a:rPr>
              <a:t>Оперативна програма „Развитие на </a:t>
            </a:r>
            <a:r>
              <a:rPr lang="ru-RU" sz="2400" dirty="0"/>
              <a:t>човешките</a:t>
            </a:r>
            <a:r>
              <a:rPr lang="ru-RU" sz="2400" dirty="0">
                <a:ea typeface="Times New Roman" panose="02020603050405020304" pitchFamily="18" charset="0"/>
              </a:rPr>
              <a:t> ресурси“ </a:t>
            </a:r>
            <a:br>
              <a:rPr lang="ru-RU" sz="2400" dirty="0">
                <a:ea typeface="Times New Roman" panose="02020603050405020304" pitchFamily="18" charset="0"/>
              </a:rPr>
            </a:br>
            <a:r>
              <a:rPr lang="ru-RU" sz="2400" dirty="0">
                <a:ea typeface="Times New Roman" panose="02020603050405020304" pitchFamily="18" charset="0"/>
              </a:rPr>
              <a:t>Договор № BG05M9OP001-2.056-0014-C01</a:t>
            </a:r>
            <a:br>
              <a:rPr lang="ru-RU" sz="2400" dirty="0">
                <a:ea typeface="Times New Roman" panose="02020603050405020304" pitchFamily="18" charset="0"/>
              </a:rPr>
            </a:br>
            <a:r>
              <a:rPr lang="ru-RU" sz="2000" dirty="0">
                <a:ea typeface="Times New Roman" panose="02020603050405020304" pitchFamily="18" charset="0"/>
              </a:rPr>
              <a:t>Приоритетна ос: </a:t>
            </a:r>
            <a:r>
              <a:rPr lang="ru-RU" sz="2000" b="0" dirty="0">
                <a:ea typeface="Times New Roman" panose="02020603050405020304" pitchFamily="18" charset="0"/>
              </a:rPr>
              <a:t>Намаляване на бедността и насърчаване на социалното включване</a:t>
            </a:r>
            <a:br>
              <a:rPr lang="ru-RU" sz="2000" dirty="0">
                <a:ea typeface="Times New Roman" panose="02020603050405020304" pitchFamily="18" charset="0"/>
              </a:rPr>
            </a:br>
            <a:r>
              <a:rPr lang="ru-RU" sz="2000" dirty="0">
                <a:ea typeface="Times New Roman" panose="02020603050405020304" pitchFamily="18" charset="0"/>
              </a:rPr>
              <a:t>Обща стойност: 1 199 895.92 лева, от които</a:t>
            </a:r>
            <a:br>
              <a:rPr lang="ru-RU" sz="2000" dirty="0">
                <a:ea typeface="Times New Roman" panose="02020603050405020304" pitchFamily="18" charset="0"/>
              </a:rPr>
            </a:br>
            <a:r>
              <a:rPr lang="ru-RU" sz="2000" dirty="0">
                <a:ea typeface="Times New Roman" panose="02020603050405020304" pitchFamily="18" charset="0"/>
              </a:rPr>
              <a:t>Европейско финансиране</a:t>
            </a:r>
            <a:r>
              <a:rPr lang="en-US" sz="2000" dirty="0">
                <a:ea typeface="Times New Roman" panose="02020603050405020304" pitchFamily="18" charset="0"/>
              </a:rPr>
              <a:t>:</a:t>
            </a:r>
            <a:r>
              <a:rPr lang="ru-RU" sz="2000" dirty="0">
                <a:ea typeface="Times New Roman" panose="02020603050405020304" pitchFamily="18" charset="0"/>
              </a:rPr>
              <a:t> 1 019 911.54 л</a:t>
            </a:r>
            <a:r>
              <a:rPr lang="bg-BG" sz="2000" dirty="0">
                <a:ea typeface="Times New Roman" panose="02020603050405020304" pitchFamily="18" charset="0"/>
              </a:rPr>
              <a:t>ева</a:t>
            </a:r>
            <a:r>
              <a:rPr lang="ru-RU" sz="2000" dirty="0">
                <a:ea typeface="Times New Roman" panose="02020603050405020304" pitchFamily="18" charset="0"/>
              </a:rPr>
              <a:t> </a:t>
            </a:r>
            <a:br>
              <a:rPr lang="ru-RU" sz="2000" dirty="0">
                <a:ea typeface="Times New Roman" panose="02020603050405020304" pitchFamily="18" charset="0"/>
              </a:rPr>
            </a:br>
            <a:r>
              <a:rPr lang="ru-RU" sz="2000" dirty="0">
                <a:ea typeface="Times New Roman" panose="02020603050405020304" pitchFamily="18" charset="0"/>
              </a:rPr>
              <a:t>Национално съфинансиране</a:t>
            </a:r>
            <a:r>
              <a:rPr lang="en-US" sz="2000" dirty="0">
                <a:ea typeface="Times New Roman" panose="02020603050405020304" pitchFamily="18" charset="0"/>
              </a:rPr>
              <a:t>:</a:t>
            </a:r>
            <a:r>
              <a:rPr lang="ru-RU" sz="2000" dirty="0">
                <a:ea typeface="Times New Roman" panose="02020603050405020304" pitchFamily="18" charset="0"/>
              </a:rPr>
              <a:t> 179 984.38 лева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39943916"/>
      </p:ext>
    </p:extLst>
  </p:cSld>
  <p:clrMapOvr>
    <a:masterClrMapping/>
  </p:clrMapOvr>
</p:sld>
</file>

<file path=ppt/theme/theme1.xml><?xml version="1.0" encoding="utf-8"?>
<a:theme xmlns:a="http://schemas.openxmlformats.org/drawingml/2006/main" name="2014.10.24_InterregBSR_ppt_template_for checking">
  <a:themeElements>
    <a:clrScheme name="IBSR ppt projects">
      <a:dk1>
        <a:srgbClr val="535353"/>
      </a:dk1>
      <a:lt1>
        <a:srgbClr val="D9D9D9"/>
      </a:lt1>
      <a:dk2>
        <a:srgbClr val="1F497D"/>
      </a:dk2>
      <a:lt2>
        <a:srgbClr val="FFFFFF"/>
      </a:lt2>
      <a:accent1>
        <a:srgbClr val="EC6907"/>
      </a:accent1>
      <a:accent2>
        <a:srgbClr val="45802F"/>
      </a:accent2>
      <a:accent3>
        <a:srgbClr val="0679AC"/>
      </a:accent3>
      <a:accent4>
        <a:srgbClr val="A4A999"/>
      </a:accent4>
      <a:accent5>
        <a:srgbClr val="FFFFFF"/>
      </a:accent5>
      <a:accent6>
        <a:srgbClr val="FFFFFF"/>
      </a:accent6>
      <a:hlink>
        <a:srgbClr val="000000"/>
      </a:hlink>
      <a:folHlink>
        <a:srgbClr val="000000"/>
      </a:folHlink>
    </a:clrScheme>
    <a:fontScheme name="BSR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2014.10.24_InterregBSR_ppt_template_for checking</Template>
  <TotalTime>139</TotalTime>
  <Words>390</Words>
  <Application>Microsoft Office PowerPoint</Application>
  <PresentationFormat>По избор</PresentationFormat>
  <Paragraphs>15</Paragraphs>
  <Slides>1</Slides>
  <Notes>1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</vt:i4>
      </vt:variant>
    </vt:vector>
  </HeadingPairs>
  <TitlesOfParts>
    <vt:vector size="6" baseType="lpstr">
      <vt:lpstr>Arial</vt:lpstr>
      <vt:lpstr>Calibri</vt:lpstr>
      <vt:lpstr>Constantia</vt:lpstr>
      <vt:lpstr>Times New Roman</vt:lpstr>
      <vt:lpstr>2014.10.24_InterregBSR_ppt_template_for checking</vt:lpstr>
      <vt:lpstr>Проект: “Успяваме заедно” Бенефициент: Община Хасково  Обща стойност на проекта:   1 589 860,38 лева, от които  Европейско финансиране:     1 351 381,33 лева Национално съфинансиране:  238 479,05 лева</vt:lpstr>
    </vt:vector>
  </TitlesOfParts>
  <Company>Investitionsbank Schleswig-Holstein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this template</dc:title>
  <dc:creator>Darijus Valiucko</dc:creator>
  <cp:lastModifiedBy>CT</cp:lastModifiedBy>
  <cp:revision>146</cp:revision>
  <dcterms:created xsi:type="dcterms:W3CDTF">2014-11-03T14:33:50Z</dcterms:created>
  <dcterms:modified xsi:type="dcterms:W3CDTF">2022-04-11T09:12:59Z</dcterms:modified>
</cp:coreProperties>
</file>