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63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8" r:id="rId11"/>
    <p:sldId id="267" r:id="rId12"/>
    <p:sldId id="262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горния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DFD5B-AA7E-4468-9D8C-EE5952906738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4" name="Контейнер за изображение на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Контейнер за бележ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Щракн., за да ред. стил на загл. в обр.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A47ECA-2E8A-4741-B90F-12200C851B29}" type="slidenum">
              <a:rPr lang="bg-BG" smtClean="0"/>
              <a:t>‹#›</a:t>
            </a:fld>
            <a:endParaRPr lang="bg-B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64965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лавие и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370284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545727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88454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ичка с име на цита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825649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или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98140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006096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6528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58152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03598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66212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64680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6908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84131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758549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bg-BG"/>
              <a:t>Щракнете върху иконата, за да добавите картина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938752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bg-BG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96F4C1-0639-4B74-BB5B-934903673FA3}" type="datetimeFigureOut">
              <a:rPr lang="bg-BG" smtClean="0"/>
              <a:t>18.7.2022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6F7A3EA-1C06-4ED1-8DF1-EFC0CB4773BE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7363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571472" y="285728"/>
            <a:ext cx="7886728" cy="3314723"/>
          </a:xfrm>
        </p:spPr>
        <p:txBody>
          <a:bodyPr>
            <a:normAutofit fontScale="90000"/>
          </a:bodyPr>
          <a:lstStyle/>
          <a:p>
            <a:pPr algn="ctr"/>
            <a:r>
              <a:rPr lang="bg-BG" sz="6600" b="1" dirty="0">
                <a:solidFill>
                  <a:srgbClr val="FFC000"/>
                </a:solidFill>
                <a:latin typeface="Comic Sans MS" panose="030F0702030302020204" pitchFamily="66" charset="0"/>
              </a:rPr>
              <a:t>Мини –проект</a:t>
            </a:r>
            <a:br>
              <a:rPr lang="bg-BG" sz="6600" b="1" dirty="0">
                <a:solidFill>
                  <a:srgbClr val="FFC000"/>
                </a:solidFill>
                <a:latin typeface="Comic Sans MS" panose="030F0702030302020204" pitchFamily="66" charset="0"/>
              </a:rPr>
            </a:br>
            <a:r>
              <a:rPr lang="bg-BG" sz="6600" b="1" dirty="0">
                <a:solidFill>
                  <a:srgbClr val="FFC000"/>
                </a:solidFill>
                <a:latin typeface="Comic Sans MS" panose="030F0702030302020204" pitchFamily="66" charset="0"/>
              </a:rPr>
              <a:t>,,Моето родословно дърво,,</a:t>
            </a:r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3851920" y="4786322"/>
            <a:ext cx="4934922" cy="171451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bg-BG" sz="9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Изготвили </a:t>
            </a:r>
            <a:r>
              <a:rPr lang="bg-BG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заданието:</a:t>
            </a:r>
            <a:endParaRPr lang="en-US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l"/>
            <a:r>
              <a:rPr lang="bg-BG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Ст.учител</a:t>
            </a:r>
            <a:r>
              <a:rPr lang="en-US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bg-BG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 Весела Янкова</a:t>
            </a:r>
            <a:endParaRPr lang="en-US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l"/>
            <a:r>
              <a:rPr lang="bg-BG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Ст.учител</a:t>
            </a:r>
            <a:r>
              <a:rPr lang="en-US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:</a:t>
            </a:r>
            <a:r>
              <a:rPr lang="bg-BG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Петя Недялкова</a:t>
            </a:r>
            <a:endParaRPr lang="en-US" sz="9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l"/>
            <a:r>
              <a:rPr lang="bg-BG" sz="9600" b="1" dirty="0">
                <a:solidFill>
                  <a:srgbClr val="FF0000"/>
                </a:solidFill>
                <a:latin typeface="Comic Sans MS" panose="030F0702030302020204" pitchFamily="66" charset="0"/>
              </a:rPr>
              <a:t>Трета ,,Б’’ група ,,Пчелички</a:t>
            </a:r>
            <a:r>
              <a:rPr lang="bg-BG" sz="9600" dirty="0">
                <a:solidFill>
                  <a:srgbClr val="FF0000"/>
                </a:solidFill>
                <a:latin typeface="Comic Sans MS" panose="030F0702030302020204" pitchFamily="66" charset="0"/>
              </a:rPr>
              <a:t>,,</a:t>
            </a:r>
          </a:p>
          <a:p>
            <a:endParaRPr lang="bg-BG" sz="2800" dirty="0"/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5635A194-B7CD-44F5-9CB1-4AB268273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4433909"/>
            <a:ext cx="1931293" cy="20669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8844" y="624110"/>
            <a:ext cx="3585556" cy="5973242"/>
          </a:xfrm>
          <a:prstGeom prst="rect">
            <a:avLst/>
          </a:prstGeom>
        </p:spPr>
      </p:pic>
      <p:pic>
        <p:nvPicPr>
          <p:cNvPr id="4" name="Картина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624110"/>
            <a:ext cx="3888432" cy="5973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442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968" y="1264555"/>
            <a:ext cx="4102496" cy="4819226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1276775"/>
            <a:ext cx="4034408" cy="482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02075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331641" y="624110"/>
            <a:ext cx="7202760" cy="1280890"/>
          </a:xfrm>
        </p:spPr>
        <p:txBody>
          <a:bodyPr/>
          <a:lstStyle/>
          <a:p>
            <a:pPr algn="ctr"/>
            <a:r>
              <a:rPr lang="bg-BG" b="1" dirty="0">
                <a:solidFill>
                  <a:srgbClr val="FF0000"/>
                </a:solidFill>
                <a:latin typeface="Comic Sans MS" panose="030F0702030302020204" pitchFamily="66" charset="0"/>
              </a:rPr>
              <a:t>Благодарим Ви за вниманието!</a:t>
            </a:r>
          </a:p>
        </p:txBody>
      </p:sp>
      <p:pic>
        <p:nvPicPr>
          <p:cNvPr id="4" name="Контейнер за съдържание 3" descr="59-820x31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5201" y="2348880"/>
            <a:ext cx="5581228" cy="3071815"/>
          </a:xfr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2B2F51E-7346-4D30-8399-35310CC52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dirty="0">
                <a:solidFill>
                  <a:srgbClr val="FF0000"/>
                </a:solidFill>
                <a:latin typeface="Comic Sans MS" panose="030F0702030302020204" pitchFamily="66" charset="0"/>
              </a:rPr>
              <a:t>Теоретична рамка на проекта: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670CDFF6-322E-4014-9F35-346BE5F9C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133600"/>
            <a:ext cx="8136904" cy="41002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b="1" dirty="0">
                <a:latin typeface="Comic Sans MS" panose="030F0702030302020204" pitchFamily="66" charset="0"/>
              </a:rPr>
              <a:t>За да вървиш напред, за да знаеш към какво се стремиш, трябва да знаеш кой си и откъде идваш, защото няма бъдеще без минало. За да се срещнеш с миналото, трябва да се върнеш и да потърсиш корените си, хората, живели много преди теб, преди твоите родители. Да се срещнеш с прадедите си е интересно и вълнуващо – от една страна, непознати, далечни хора и в същото време носят същата фамилия и нерядко познати черти. Ето върху това работят деца, родители и учители от група „Пчелички“ в сътрудничество. Всяко дете се постара да представи родословието си по свой собствен начин – оригинално и неповторимо – с много любов към семейството, с уважение и почит към родовите корени. Малките изследователи с гордост и вълнение представиха своите проекти пред своите връстници и учители.</a:t>
            </a:r>
            <a:endParaRPr lang="bg-BG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69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FF0000"/>
                </a:solidFill>
                <a:latin typeface="Comic Sans MS" panose="030F0702030302020204" pitchFamily="66" charset="0"/>
              </a:rPr>
              <a:t>Цели на проекта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bg-BG" sz="2800" dirty="0"/>
              <a:t>1</a:t>
            </a:r>
            <a:r>
              <a:rPr lang="bg-BG" sz="2800" b="1" dirty="0">
                <a:latin typeface="Comic Sans MS" panose="030F0702030302020204" pitchFamily="66" charset="0"/>
              </a:rPr>
              <a:t>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Изграждане на конкретни представи за връзка и взаимодействие между хората-семейни взаимоотношения</a:t>
            </a:r>
          </a:p>
          <a:p>
            <a:pPr>
              <a:buNone/>
            </a:pPr>
            <a:r>
              <a:rPr lang="bg-BG" sz="2800" b="1" dirty="0">
                <a:latin typeface="Comic Sans MS" panose="030F0702030302020204" pitchFamily="66" charset="0"/>
              </a:rPr>
              <a:t>2.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Създаване на неформални стратегии и нетрадиционни форми за сътрудничество между детската група и семейството</a:t>
            </a:r>
          </a:p>
          <a:p>
            <a:pPr>
              <a:buNone/>
            </a:pPr>
            <a:r>
              <a:rPr lang="bg-BG" sz="2800" b="1" dirty="0">
                <a:latin typeface="Comic Sans MS" panose="030F0702030302020204" pitchFamily="66" charset="0"/>
              </a:rPr>
              <a:t>3.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Провокиране на интерес и желание за съвместна дейност.</a:t>
            </a:r>
          </a:p>
          <a:p>
            <a:pPr>
              <a:buNone/>
            </a:pPr>
            <a:r>
              <a:rPr lang="bg-BG" sz="2800" b="1" dirty="0">
                <a:latin typeface="Comic Sans MS" panose="030F0702030302020204" pitchFamily="66" charset="0"/>
              </a:rPr>
              <a:t>4.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Възпитаване на уважение и любов към семейните ценности и корени.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Формиране на положително емоционално отношение към самоидентификацията си.</a:t>
            </a:r>
          </a:p>
        </p:txBody>
      </p:sp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Задачи на проекта</a:t>
            </a: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403649" y="2133600"/>
            <a:ext cx="7130752" cy="377762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bg-BG" sz="2800" b="1" dirty="0">
                <a:latin typeface="Comic Sans MS" panose="030F0702030302020204" pitchFamily="66" charset="0"/>
              </a:rPr>
              <a:t>1</a:t>
            </a:r>
            <a:r>
              <a:rPr lang="en-US" sz="2800" b="1" dirty="0">
                <a:latin typeface="Comic Sans MS" panose="030F0702030302020204" pitchFamily="66" charset="0"/>
              </a:rPr>
              <a:t>. </a:t>
            </a:r>
            <a:r>
              <a:rPr lang="bg-BG" sz="2800" b="1" dirty="0">
                <a:latin typeface="Comic Sans MS" panose="030F0702030302020204" pitchFamily="66" charset="0"/>
              </a:rPr>
              <a:t>Провокиране на интерес и инициативност у родителите към ефективно сътрудничество.</a:t>
            </a:r>
          </a:p>
          <a:p>
            <a:pPr>
              <a:buNone/>
            </a:pPr>
            <a:r>
              <a:rPr lang="bg-BG" sz="2800" b="1" dirty="0">
                <a:latin typeface="Comic Sans MS" panose="030F0702030302020204" pitchFamily="66" charset="0"/>
              </a:rPr>
              <a:t>2.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Насърчаване на чувствата на привързаност уважение и любов към родителите и близките си.</a:t>
            </a:r>
          </a:p>
          <a:p>
            <a:pPr>
              <a:buNone/>
            </a:pPr>
            <a:r>
              <a:rPr lang="bg-BG" sz="2800" b="1" dirty="0">
                <a:latin typeface="Comic Sans MS" panose="030F0702030302020204" pitchFamily="66" charset="0"/>
              </a:rPr>
              <a:t>3.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Формиране и развиване  у децата  на умения за изследователска и творческа работа заедно с учители и родители.</a:t>
            </a:r>
          </a:p>
          <a:p>
            <a:pPr>
              <a:buNone/>
            </a:pPr>
            <a:r>
              <a:rPr lang="bg-BG" sz="2800" b="1" dirty="0">
                <a:latin typeface="Comic Sans MS" panose="030F0702030302020204" pitchFamily="66" charset="0"/>
              </a:rPr>
              <a:t>4.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Осъзнаване на различието спрямо другите хора-семейство,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роднини,</a:t>
            </a:r>
            <a:r>
              <a:rPr lang="en-US" sz="2800" b="1" dirty="0">
                <a:latin typeface="Comic Sans MS" panose="030F0702030302020204" pitchFamily="66" charset="0"/>
              </a:rPr>
              <a:t> </a:t>
            </a:r>
            <a:r>
              <a:rPr lang="bg-BG" sz="2800" b="1" dirty="0">
                <a:latin typeface="Comic Sans MS" panose="030F0702030302020204" pitchFamily="66" charset="0"/>
              </a:rPr>
              <a:t>връстници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bg-BG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Очаквани резултати</a:t>
            </a:r>
            <a:br>
              <a:rPr lang="bg-BG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</a:br>
            <a:endParaRPr lang="bg-BG" sz="40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475657" y="2133600"/>
            <a:ext cx="7058744" cy="2951584"/>
          </a:xfrm>
        </p:spPr>
        <p:txBody>
          <a:bodyPr/>
          <a:lstStyle/>
          <a:p>
            <a:r>
              <a:rPr lang="bg-BG" sz="2000" b="1" dirty="0">
                <a:latin typeface="Comic Sans MS" panose="030F0702030302020204" pitchFamily="66" charset="0"/>
              </a:rPr>
              <a:t>Назовава конкретни представи за връзка и взаимодействие между хората</a:t>
            </a:r>
            <a:r>
              <a:rPr lang="en-US" sz="2000" b="1" dirty="0">
                <a:latin typeface="Comic Sans MS" panose="030F0702030302020204" pitchFamily="66" charset="0"/>
              </a:rPr>
              <a:t> </a:t>
            </a:r>
            <a:r>
              <a:rPr lang="bg-BG" sz="2000" b="1" dirty="0">
                <a:latin typeface="Comic Sans MS" panose="030F0702030302020204" pitchFamily="66" charset="0"/>
              </a:rPr>
              <a:t>(семейни отношения)</a:t>
            </a:r>
          </a:p>
          <a:p>
            <a:r>
              <a:rPr lang="bg-BG" sz="2000" b="1" dirty="0">
                <a:latin typeface="Comic Sans MS" panose="030F0702030302020204" pitchFamily="66" charset="0"/>
              </a:rPr>
              <a:t>Разпознава характеристиките на взаимоотношенията в семейството.</a:t>
            </a:r>
          </a:p>
          <a:p>
            <a:r>
              <a:rPr lang="bg-BG" sz="2000" b="1" dirty="0">
                <a:latin typeface="Comic Sans MS" panose="030F0702030302020204" pitchFamily="66" charset="0"/>
              </a:rPr>
              <a:t>Демонстрира уважение,</a:t>
            </a:r>
            <a:r>
              <a:rPr lang="en-US" sz="2000" b="1" dirty="0">
                <a:latin typeface="Comic Sans MS" panose="030F0702030302020204" pitchFamily="66" charset="0"/>
              </a:rPr>
              <a:t> </a:t>
            </a:r>
            <a:r>
              <a:rPr lang="bg-BG" sz="2000" b="1" dirty="0">
                <a:latin typeface="Comic Sans MS" panose="030F0702030302020204" pitchFamily="66" charset="0"/>
              </a:rPr>
              <a:t>привързаност и обич към своите родители и близки</a:t>
            </a:r>
          </a:p>
          <a:p>
            <a:endParaRPr lang="bg-BG" dirty="0"/>
          </a:p>
          <a:p>
            <a:endParaRPr lang="bg-BG" dirty="0"/>
          </a:p>
          <a:p>
            <a:endParaRPr lang="bg-BG" dirty="0"/>
          </a:p>
          <a:p>
            <a:endParaRPr lang="bg-BG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33186" y="0"/>
            <a:ext cx="8677628" cy="3857620"/>
          </a:xfrm>
        </p:spPr>
        <p:txBody>
          <a:bodyPr>
            <a:normAutofit fontScale="90000"/>
          </a:bodyPr>
          <a:lstStyle/>
          <a:p>
            <a:pPr algn="ctr"/>
            <a:r>
              <a:rPr lang="bg-BG" sz="2800" b="1" dirty="0">
                <a:solidFill>
                  <a:srgbClr val="FF0000"/>
                </a:solidFill>
              </a:rPr>
              <a:t>Мото на проекта</a:t>
            </a:r>
            <a:r>
              <a:rPr lang="bg-BG" sz="2800" dirty="0"/>
              <a:t>:,,Ръка за ръка,,</a:t>
            </a:r>
            <a:br>
              <a:rPr lang="bg-BG" sz="2800" dirty="0"/>
            </a:br>
            <a:r>
              <a:rPr lang="bg-BG" sz="2800" b="1" dirty="0">
                <a:solidFill>
                  <a:srgbClr val="FF0000"/>
                </a:solidFill>
              </a:rPr>
              <a:t>Лого на проекта</a:t>
            </a:r>
            <a:r>
              <a:rPr lang="bg-BG" sz="2800" dirty="0">
                <a:solidFill>
                  <a:srgbClr val="FF0000"/>
                </a:solidFill>
              </a:rPr>
              <a:t>:</a:t>
            </a:r>
            <a:br>
              <a:rPr lang="bg-BG" sz="2800" dirty="0">
                <a:solidFill>
                  <a:srgbClr val="FF0000"/>
                </a:solidFill>
              </a:rPr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dirty="0"/>
              <a:t/>
            </a:r>
            <a:br>
              <a:rPr lang="bg-BG" sz="2800" dirty="0"/>
            </a:br>
            <a:r>
              <a:rPr lang="bg-BG" sz="2800" b="1" dirty="0">
                <a:solidFill>
                  <a:srgbClr val="FF0000"/>
                </a:solidFill>
              </a:rPr>
              <a:t>Продължителност на проекта</a:t>
            </a:r>
            <a:r>
              <a:rPr lang="bg-BG" sz="2800" dirty="0"/>
              <a:t>:</a:t>
            </a:r>
            <a:r>
              <a:rPr lang="en-US" sz="2800" dirty="0"/>
              <a:t> </a:t>
            </a:r>
            <a:r>
              <a:rPr lang="bg-BG" sz="2800" dirty="0"/>
              <a:t>краткосрочен(в рамките на един месец</a:t>
            </a:r>
            <a:r>
              <a:rPr lang="en-US" sz="2800" dirty="0"/>
              <a:t> – </a:t>
            </a:r>
            <a:r>
              <a:rPr lang="bg-BG" sz="2800" dirty="0" err="1"/>
              <a:t>м.ноември</a:t>
            </a:r>
            <a:r>
              <a:rPr lang="bg-BG" sz="2800" dirty="0"/>
              <a:t>)</a:t>
            </a:r>
            <a:br>
              <a:rPr lang="bg-BG" sz="2800" dirty="0"/>
            </a:br>
            <a:r>
              <a:rPr lang="bg-BG" sz="2800" b="1" dirty="0">
                <a:solidFill>
                  <a:srgbClr val="FF0000"/>
                </a:solidFill>
              </a:rPr>
              <a:t>Обхват на проекта</a:t>
            </a:r>
            <a:r>
              <a:rPr lang="bg-BG" sz="2800" dirty="0"/>
              <a:t>:</a:t>
            </a:r>
            <a:r>
              <a:rPr lang="en-US" sz="2800" dirty="0"/>
              <a:t> </a:t>
            </a:r>
            <a:r>
              <a:rPr lang="bg-BG" sz="2800" dirty="0"/>
              <a:t>в рамките на трета,,Б,, група,,Пчелички,,</a:t>
            </a:r>
            <a:br>
              <a:rPr lang="bg-BG" sz="2800" dirty="0"/>
            </a:br>
            <a:r>
              <a:rPr lang="bg-BG" sz="2800" b="1" dirty="0">
                <a:solidFill>
                  <a:srgbClr val="FF0000"/>
                </a:solidFill>
              </a:rPr>
              <a:t>Вид на проекта</a:t>
            </a:r>
            <a:r>
              <a:rPr lang="bg-BG" sz="2800" dirty="0"/>
              <a:t>:</a:t>
            </a:r>
            <a:r>
              <a:rPr lang="en-US" sz="2800" dirty="0"/>
              <a:t> </a:t>
            </a:r>
            <a:r>
              <a:rPr lang="bg-BG" sz="2800" dirty="0"/>
              <a:t>изследователски,</a:t>
            </a:r>
            <a:r>
              <a:rPr lang="en-US" sz="2800" dirty="0"/>
              <a:t> </a:t>
            </a:r>
            <a:r>
              <a:rPr lang="bg-BG" sz="2800" dirty="0"/>
              <a:t>практико-ориентиран</a:t>
            </a:r>
          </a:p>
        </p:txBody>
      </p:sp>
      <p:pic>
        <p:nvPicPr>
          <p:cNvPr id="6" name="Контейнер за съдържание 5" descr="семейство.jpe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19872" y="931610"/>
            <a:ext cx="4320481" cy="2507694"/>
          </a:xfrm>
        </p:spPr>
      </p:pic>
    </p:spTree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A55F57E-CBEE-416E-BE4C-0863ED630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FF0000"/>
                </a:solidFill>
                <a:latin typeface="Comic Sans MS" panose="030F0702030302020204" pitchFamily="66" charset="0"/>
              </a:rPr>
              <a:t>График на провеждане</a:t>
            </a:r>
            <a:r>
              <a:rPr lang="bg-BG" dirty="0"/>
              <a:t>:</a:t>
            </a:r>
          </a:p>
        </p:txBody>
      </p:sp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6265A2C8-9498-486C-A314-B3611D885B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596275"/>
              </p:ext>
            </p:extLst>
          </p:nvPr>
        </p:nvGraphicFramePr>
        <p:xfrm>
          <a:off x="1115616" y="1905000"/>
          <a:ext cx="7418784" cy="3941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1343291205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11064338"/>
                    </a:ext>
                  </a:extLst>
                </a:gridCol>
                <a:gridCol w="5042520">
                  <a:extLst>
                    <a:ext uri="{9D8B030D-6E8A-4147-A177-3AD203B41FA5}">
                      <a16:colId xmlns:a16="http://schemas.microsoft.com/office/drawing/2014/main" val="474754874"/>
                    </a:ext>
                  </a:extLst>
                </a:gridCol>
              </a:tblGrid>
              <a:tr h="459611">
                <a:tc>
                  <a:txBody>
                    <a:bodyPr/>
                    <a:lstStyle/>
                    <a:p>
                      <a:r>
                        <a:rPr lang="bg-BG" dirty="0"/>
                        <a:t>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/>
                        <a:t>Месец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dirty="0"/>
                        <a:t>Дейност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428529"/>
                  </a:ext>
                </a:extLst>
              </a:tr>
              <a:tr h="459611">
                <a:tc>
                  <a:txBody>
                    <a:bodyPr/>
                    <a:lstStyle/>
                    <a:p>
                      <a:r>
                        <a:rPr lang="bg-BG" dirty="0"/>
                        <a:t>1.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Интервюиране на родители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1196466"/>
                  </a:ext>
                </a:extLst>
              </a:tr>
              <a:tr h="459611">
                <a:tc>
                  <a:txBody>
                    <a:bodyPr/>
                    <a:lstStyle/>
                    <a:p>
                      <a:r>
                        <a:rPr lang="bg-BG" dirty="0"/>
                        <a:t>2.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Проучване на семейния архив - снимки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3094333"/>
                  </a:ext>
                </a:extLst>
              </a:tr>
              <a:tr h="729096">
                <a:tc>
                  <a:txBody>
                    <a:bodyPr/>
                    <a:lstStyle/>
                    <a:p>
                      <a:r>
                        <a:rPr lang="bg-BG" dirty="0"/>
                        <a:t>3.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Създаване на индивидуално родословно дърво на всяко дете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5392603"/>
                  </a:ext>
                </a:extLst>
              </a:tr>
              <a:tr h="459611">
                <a:tc>
                  <a:txBody>
                    <a:bodyPr/>
                    <a:lstStyle/>
                    <a:p>
                      <a:r>
                        <a:rPr lang="bg-BG" dirty="0"/>
                        <a:t>4.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Моето семейство. Братя и сестри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506182"/>
                  </a:ext>
                </a:extLst>
              </a:tr>
              <a:tr h="459611">
                <a:tc>
                  <a:txBody>
                    <a:bodyPr/>
                    <a:lstStyle/>
                    <a:p>
                      <a:r>
                        <a:rPr lang="bg-BG" dirty="0"/>
                        <a:t>5.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Моите баба и дядо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0049582"/>
                  </a:ext>
                </a:extLst>
              </a:tr>
              <a:tr h="729096">
                <a:tc>
                  <a:txBody>
                    <a:bodyPr/>
                    <a:lstStyle/>
                    <a:p>
                      <a:r>
                        <a:rPr lang="bg-BG" dirty="0"/>
                        <a:t>6.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ноември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b="1" dirty="0"/>
                        <a:t>Оформление на хартиен вариант на дървото и подвързването им в книга на групата.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2358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69176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E57CD472-1F61-4C10-8A99-59BBA967F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bg-BG" b="1" dirty="0">
                <a:solidFill>
                  <a:srgbClr val="FF0000"/>
                </a:solidFill>
                <a:latin typeface="Comic Sans MS" panose="030F0702030302020204" pitchFamily="66" charset="0"/>
              </a:rPr>
              <a:t>Анализ на резултатите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B8D777D4-C9EC-4E62-A18E-B941EA2084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672" y="2060848"/>
            <a:ext cx="6591985" cy="377762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bg-BG" sz="2000" b="1" dirty="0">
                <a:latin typeface="Comic Sans MS" panose="030F0702030302020204" pitchFamily="66" charset="0"/>
              </a:rPr>
              <a:t>В края на месец ноември след проучвателна, изследователска и творческа дейност ще представим обобщено проследяване на постиженията от дейностите и реализацията на проекта. ( презентиране на проекта)</a:t>
            </a:r>
          </a:p>
        </p:txBody>
      </p:sp>
      <p:pic>
        <p:nvPicPr>
          <p:cNvPr id="4" name="Картина 3">
            <a:extLst>
              <a:ext uri="{FF2B5EF4-FFF2-40B4-BE49-F238E27FC236}">
                <a16:creationId xmlns:a16="http://schemas.microsoft.com/office/drawing/2014/main" id="{161B1CA0-ABEB-49F9-B5B8-3DBD46AA45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192" y="4293096"/>
            <a:ext cx="2085975" cy="2190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07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4048" y="404664"/>
            <a:ext cx="3744415" cy="5976664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404664"/>
            <a:ext cx="4392488" cy="597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1247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гатване">
  <a:themeElements>
    <a:clrScheme name="Загатване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Загатване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агатване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тема">
  <a:themeElements>
    <a:clrScheme name="О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251</TotalTime>
  <Words>451</Words>
  <Application>Microsoft Office PowerPoint</Application>
  <PresentationFormat>Презентация на цял екран (4:3)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8" baseType="lpstr">
      <vt:lpstr>Arial</vt:lpstr>
      <vt:lpstr>Calibri</vt:lpstr>
      <vt:lpstr>Century Gothic</vt:lpstr>
      <vt:lpstr>Comic Sans MS</vt:lpstr>
      <vt:lpstr>Wingdings 3</vt:lpstr>
      <vt:lpstr>Загатване</vt:lpstr>
      <vt:lpstr>Мини –проект ,,Моето родословно дърво,,</vt:lpstr>
      <vt:lpstr>Теоретична рамка на проекта:</vt:lpstr>
      <vt:lpstr>Цели на проекта</vt:lpstr>
      <vt:lpstr>Задачи на проекта</vt:lpstr>
      <vt:lpstr>Очаквани резултати </vt:lpstr>
      <vt:lpstr>Мото на проекта:,,Ръка за ръка,, Лого на проекта:         Продължителност на проекта: краткосрочен(в рамките на един месец – м.ноември) Обхват на проекта: в рамките на трета,,Б,, група,,Пчелички,, Вид на проекта: изследователски, практико-ориентиран</vt:lpstr>
      <vt:lpstr>График на провеждане:</vt:lpstr>
      <vt:lpstr>Анализ на резултатите</vt:lpstr>
      <vt:lpstr>Презентация на PowerPoint</vt:lpstr>
      <vt:lpstr>Презентация на PowerPoint</vt:lpstr>
      <vt:lpstr>Презентация на PowerPoint</vt:lpstr>
      <vt:lpstr>Благодарим Ви за вниманието!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Мини -проект</dc:title>
  <dc:creator>Гергана</dc:creator>
  <cp:lastModifiedBy>User</cp:lastModifiedBy>
  <cp:revision>29</cp:revision>
  <dcterms:created xsi:type="dcterms:W3CDTF">2021-10-22T04:25:21Z</dcterms:created>
  <dcterms:modified xsi:type="dcterms:W3CDTF">2022-07-18T06:10:19Z</dcterms:modified>
</cp:coreProperties>
</file>