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DFD5B-AA7E-4468-9D8C-EE5952906738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47ECA-2E8A-4741-B90F-12200C851B2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496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702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57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845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56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14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09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52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15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5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621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46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908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41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58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387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F4C1-0639-4B74-BB5B-934903673FA3}" type="datetimeFigureOut">
              <a:rPr lang="bg-BG" smtClean="0"/>
              <a:t>18.7.2022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7A3EA-1C06-4ED1-8DF1-EFC0CB4773B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6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86728" cy="3314723"/>
          </a:xfrm>
        </p:spPr>
        <p:txBody>
          <a:bodyPr>
            <a:normAutofit fontScale="90000"/>
          </a:bodyPr>
          <a:lstStyle/>
          <a:p>
            <a:pPr algn="ctr"/>
            <a:r>
              <a:rPr lang="bg-BG" sz="6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Мини –проект</a:t>
            </a:r>
            <a:br>
              <a:rPr lang="bg-BG" sz="66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bg-BG" sz="6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,,Моето родословно дърво,,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851920" y="4786322"/>
            <a:ext cx="4934922" cy="17145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bg-BG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Изготвили </a:t>
            </a:r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заданието:</a:t>
            </a:r>
            <a:endParaRPr lang="en-US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Ст.учител</a:t>
            </a:r>
            <a:r>
              <a:rPr lang="en-US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Весела Янкова</a:t>
            </a:r>
            <a:endParaRPr lang="en-US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Ст.учител</a:t>
            </a:r>
            <a:r>
              <a:rPr lang="en-US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Петя Недялкова</a:t>
            </a:r>
            <a:endParaRPr lang="en-US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bg-BG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Трета ,,Б’’ група ,,Пчелички</a:t>
            </a:r>
            <a:r>
              <a:rPr lang="bg-BG" sz="9600" dirty="0">
                <a:solidFill>
                  <a:srgbClr val="FF0000"/>
                </a:solidFill>
                <a:latin typeface="Comic Sans MS" panose="030F0702030302020204" pitchFamily="66" charset="0"/>
              </a:rPr>
              <a:t>,,</a:t>
            </a:r>
          </a:p>
          <a:p>
            <a:endParaRPr lang="bg-BG" sz="28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635A194-B7CD-44F5-9CB1-4AB268273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33909"/>
            <a:ext cx="1931293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8844" y="624110"/>
            <a:ext cx="3585556" cy="597324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24110"/>
            <a:ext cx="3888432" cy="59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68" y="1264555"/>
            <a:ext cx="4102496" cy="481922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76775"/>
            <a:ext cx="4034408" cy="48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20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80890"/>
          </a:xfrm>
        </p:spPr>
        <p:txBody>
          <a:bodyPr/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Comic Sans MS" panose="030F0702030302020204" pitchFamily="66" charset="0"/>
              </a:rPr>
              <a:t>Благодарим Ви за вниманието!</a:t>
            </a:r>
          </a:p>
        </p:txBody>
      </p:sp>
      <p:pic>
        <p:nvPicPr>
          <p:cNvPr id="4" name="Контейнер за съдържание 3" descr="59-820x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201" y="2348880"/>
            <a:ext cx="5581228" cy="3071815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2B2F51E-7346-4D30-8399-35310CC5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solidFill>
                  <a:srgbClr val="FF0000"/>
                </a:solidFill>
                <a:latin typeface="Comic Sans MS" panose="030F0702030302020204" pitchFamily="66" charset="0"/>
              </a:rPr>
              <a:t>Теоретична рамка на проекта: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70CDFF6-322E-4014-9F35-346BE5F9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133600"/>
            <a:ext cx="8136904" cy="4100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Comic Sans MS" panose="030F0702030302020204" pitchFamily="66" charset="0"/>
              </a:rPr>
              <a:t>За да вървиш напред, за да знаеш към какво се стремиш, трябва да знаеш кой си и откъде идваш, защото няма бъдеще без минало. За да се срещнеш с миналото, трябва да се върнеш и да потърсиш корените си, хората, живели много преди теб, преди твоите родители. Да се срещнеш с прадедите си е интересно и вълнуващо – от една страна, непознати, далечни хора и в същото време носят същата фамилия и нерядко познати черти. Ето върху това работят деца, родители и учители от група „Пчелички“ в сътрудничество. Всяко дете се постара да представи родословието си по свой собствен начин – оригинално и неповторимо – с много любов към семейството, с уважение и почит към родовите корени. Малките изследователи с гордост и вълнение представиха своите проекти пред своите връстници и учители.</a:t>
            </a:r>
            <a:endParaRPr lang="bg-BG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Comic Sans MS" panose="030F0702030302020204" pitchFamily="66" charset="0"/>
              </a:rPr>
              <a:t>Цели на проекта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sz="2800" dirty="0"/>
              <a:t>1</a:t>
            </a:r>
            <a:r>
              <a:rPr lang="bg-BG" sz="2800" b="1" dirty="0">
                <a:latin typeface="Comic Sans MS" panose="030F0702030302020204" pitchFamily="66" charset="0"/>
              </a:rPr>
              <a:t>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Изграждане на конкретни представи за връзка и взаимодействие между хората-семейни взаимоотношения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2.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Създаване на неформални стратегии и нетрадиционни форми за сътрудничество между детската група и семейството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3.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Провокиране на интерес и желание за съвместна дейност.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4.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Възпитаване на уважение и любов към семейните ценности и корени.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Формиране на положително емоционално отношение към самоидентификацията си.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Задачи на проекта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9" y="2133600"/>
            <a:ext cx="7130752" cy="37776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1</a:t>
            </a:r>
            <a:r>
              <a:rPr lang="en-US" sz="2800" b="1" dirty="0">
                <a:latin typeface="Comic Sans MS" panose="030F0702030302020204" pitchFamily="66" charset="0"/>
              </a:rPr>
              <a:t>. </a:t>
            </a:r>
            <a:r>
              <a:rPr lang="bg-BG" sz="2800" b="1" dirty="0">
                <a:latin typeface="Comic Sans MS" panose="030F0702030302020204" pitchFamily="66" charset="0"/>
              </a:rPr>
              <a:t>Провокиране на интерес и инициативност у родителите към ефективно сътрудничество.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2.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Насърчаване на чувствата на привързаност уважение и любов към родителите и близките си.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3.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Формиране и развиване  у децата  на умения за изследователска и творческа работа заедно с учители и родители.</a:t>
            </a:r>
          </a:p>
          <a:p>
            <a:pPr>
              <a:buNone/>
            </a:pPr>
            <a:r>
              <a:rPr lang="bg-BG" sz="2800" b="1" dirty="0">
                <a:latin typeface="Comic Sans MS" panose="030F0702030302020204" pitchFamily="66" charset="0"/>
              </a:rPr>
              <a:t>4.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Осъзнаване на различието спрямо другите хора-семейство,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роднини,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bg-BG" sz="2800" b="1" dirty="0">
                <a:latin typeface="Comic Sans MS" panose="030F0702030302020204" pitchFamily="66" charset="0"/>
              </a:rPr>
              <a:t>връстници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Очаквани резултати</a:t>
            </a:r>
            <a:br>
              <a:rPr lang="bg-BG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bg-BG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75657" y="2133600"/>
            <a:ext cx="7058744" cy="2951584"/>
          </a:xfrm>
        </p:spPr>
        <p:txBody>
          <a:bodyPr/>
          <a:lstStyle/>
          <a:p>
            <a:r>
              <a:rPr lang="bg-BG" sz="2000" b="1" dirty="0">
                <a:latin typeface="Comic Sans MS" panose="030F0702030302020204" pitchFamily="66" charset="0"/>
              </a:rPr>
              <a:t>Назовава конкретни представи за връзка и взаимодействие между хората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bg-BG" sz="2000" b="1" dirty="0">
                <a:latin typeface="Comic Sans MS" panose="030F0702030302020204" pitchFamily="66" charset="0"/>
              </a:rPr>
              <a:t>(семейни отношения)</a:t>
            </a:r>
          </a:p>
          <a:p>
            <a:r>
              <a:rPr lang="bg-BG" sz="2000" b="1" dirty="0">
                <a:latin typeface="Comic Sans MS" panose="030F0702030302020204" pitchFamily="66" charset="0"/>
              </a:rPr>
              <a:t>Разпознава характеристиките на взаимоотношенията в семейството.</a:t>
            </a:r>
          </a:p>
          <a:p>
            <a:r>
              <a:rPr lang="bg-BG" sz="2000" b="1" dirty="0">
                <a:latin typeface="Comic Sans MS" panose="030F0702030302020204" pitchFamily="66" charset="0"/>
              </a:rPr>
              <a:t>Демонстрира уважение,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bg-BG" sz="2000" b="1" dirty="0">
                <a:latin typeface="Comic Sans MS" panose="030F0702030302020204" pitchFamily="66" charset="0"/>
              </a:rPr>
              <a:t>привързаност и обич към своите родители и близки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186" y="0"/>
            <a:ext cx="8677628" cy="385762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>
                <a:solidFill>
                  <a:srgbClr val="FF0000"/>
                </a:solidFill>
              </a:rPr>
              <a:t>Мото на проекта</a:t>
            </a:r>
            <a:r>
              <a:rPr lang="bg-BG" sz="2800" dirty="0"/>
              <a:t>:,,Ръка за ръка,,</a:t>
            </a:r>
            <a:br>
              <a:rPr lang="bg-BG" sz="2800" dirty="0"/>
            </a:br>
            <a:r>
              <a:rPr lang="bg-BG" sz="2800" b="1" dirty="0">
                <a:solidFill>
                  <a:srgbClr val="FF0000"/>
                </a:solidFill>
              </a:rPr>
              <a:t>Лого на проекта</a:t>
            </a:r>
            <a:r>
              <a:rPr lang="bg-BG" sz="2800" dirty="0">
                <a:solidFill>
                  <a:srgbClr val="FF0000"/>
                </a:solidFill>
              </a:rPr>
              <a:t>:</a:t>
            </a:r>
            <a:br>
              <a:rPr lang="bg-BG" sz="2800" dirty="0">
                <a:solidFill>
                  <a:srgbClr val="FF0000"/>
                </a:solidFill>
              </a:rPr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b="1" dirty="0">
                <a:solidFill>
                  <a:srgbClr val="FF0000"/>
                </a:solidFill>
              </a:rPr>
              <a:t>Продължителност на проекта</a:t>
            </a:r>
            <a:r>
              <a:rPr lang="bg-BG" sz="2800" dirty="0"/>
              <a:t>:</a:t>
            </a:r>
            <a:r>
              <a:rPr lang="en-US" sz="2800" dirty="0"/>
              <a:t> </a:t>
            </a:r>
            <a:r>
              <a:rPr lang="bg-BG" sz="2800" dirty="0"/>
              <a:t>краткосрочен(в рамките на един месец</a:t>
            </a:r>
            <a:r>
              <a:rPr lang="en-US" sz="2800" dirty="0"/>
              <a:t> – </a:t>
            </a:r>
            <a:r>
              <a:rPr lang="bg-BG" sz="2800" dirty="0" err="1"/>
              <a:t>м.ноември</a:t>
            </a:r>
            <a:r>
              <a:rPr lang="bg-BG" sz="2800" dirty="0"/>
              <a:t>)</a:t>
            </a:r>
            <a:br>
              <a:rPr lang="bg-BG" sz="2800" dirty="0"/>
            </a:br>
            <a:r>
              <a:rPr lang="bg-BG" sz="2800" b="1" dirty="0">
                <a:solidFill>
                  <a:srgbClr val="FF0000"/>
                </a:solidFill>
              </a:rPr>
              <a:t>Обхват на проекта</a:t>
            </a:r>
            <a:r>
              <a:rPr lang="bg-BG" sz="2800" dirty="0"/>
              <a:t>:</a:t>
            </a:r>
            <a:r>
              <a:rPr lang="en-US" sz="2800" dirty="0"/>
              <a:t> </a:t>
            </a:r>
            <a:r>
              <a:rPr lang="bg-BG" sz="2800" dirty="0"/>
              <a:t>в рамките на трета,,Б,, група,,Пчелички,,</a:t>
            </a:r>
            <a:br>
              <a:rPr lang="bg-BG" sz="2800" dirty="0"/>
            </a:br>
            <a:r>
              <a:rPr lang="bg-BG" sz="2800" b="1" dirty="0">
                <a:solidFill>
                  <a:srgbClr val="FF0000"/>
                </a:solidFill>
              </a:rPr>
              <a:t>Вид на проекта</a:t>
            </a:r>
            <a:r>
              <a:rPr lang="bg-BG" sz="2800" dirty="0"/>
              <a:t>:</a:t>
            </a:r>
            <a:r>
              <a:rPr lang="en-US" sz="2800" dirty="0"/>
              <a:t> </a:t>
            </a:r>
            <a:r>
              <a:rPr lang="bg-BG" sz="2800" dirty="0"/>
              <a:t>изследователски,</a:t>
            </a:r>
            <a:r>
              <a:rPr lang="en-US" sz="2800" dirty="0"/>
              <a:t> </a:t>
            </a:r>
            <a:r>
              <a:rPr lang="bg-BG" sz="2800" dirty="0"/>
              <a:t>практико-ориентиран</a:t>
            </a:r>
          </a:p>
        </p:txBody>
      </p:sp>
      <p:pic>
        <p:nvPicPr>
          <p:cNvPr id="6" name="Контейнер за съдържание 5" descr="семейств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931610"/>
            <a:ext cx="4320481" cy="2507694"/>
          </a:xfr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A55F57E-CBEE-416E-BE4C-0863ED63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Comic Sans MS" panose="030F0702030302020204" pitchFamily="66" charset="0"/>
              </a:rPr>
              <a:t>График на провеждане</a:t>
            </a:r>
            <a:r>
              <a:rPr lang="bg-BG" dirty="0"/>
              <a:t>: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265A2C8-9498-486C-A314-B3611D885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96275"/>
              </p:ext>
            </p:extLst>
          </p:nvPr>
        </p:nvGraphicFramePr>
        <p:xfrm>
          <a:off x="1115616" y="1905000"/>
          <a:ext cx="7418784" cy="3941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13432912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1064338"/>
                    </a:ext>
                  </a:extLst>
                </a:gridCol>
                <a:gridCol w="5042520">
                  <a:extLst>
                    <a:ext uri="{9D8B030D-6E8A-4147-A177-3AD203B41FA5}">
                      <a16:colId xmlns:a16="http://schemas.microsoft.com/office/drawing/2014/main" val="474754874"/>
                    </a:ext>
                  </a:extLst>
                </a:gridCol>
              </a:tblGrid>
              <a:tr h="459611">
                <a:tc>
                  <a:txBody>
                    <a:bodyPr/>
                    <a:lstStyle/>
                    <a:p>
                      <a:r>
                        <a:rPr lang="bg-BG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Месец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Дейност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28529"/>
                  </a:ext>
                </a:extLst>
              </a:tr>
              <a:tr h="459611">
                <a:tc>
                  <a:txBody>
                    <a:bodyPr/>
                    <a:lstStyle/>
                    <a:p>
                      <a:r>
                        <a:rPr lang="bg-BG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Интервюиране на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96466"/>
                  </a:ext>
                </a:extLst>
              </a:tr>
              <a:tr h="459611">
                <a:tc>
                  <a:txBody>
                    <a:bodyPr/>
                    <a:lstStyle/>
                    <a:p>
                      <a:r>
                        <a:rPr lang="bg-BG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Проучване на семейния архив - снимки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94333"/>
                  </a:ext>
                </a:extLst>
              </a:tr>
              <a:tr h="729096">
                <a:tc>
                  <a:txBody>
                    <a:bodyPr/>
                    <a:lstStyle/>
                    <a:p>
                      <a:r>
                        <a:rPr lang="bg-BG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Създаване на индивидуално родословно дърво на всяко дете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92603"/>
                  </a:ext>
                </a:extLst>
              </a:tr>
              <a:tr h="459611">
                <a:tc>
                  <a:txBody>
                    <a:bodyPr/>
                    <a:lstStyle/>
                    <a:p>
                      <a:r>
                        <a:rPr lang="bg-BG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Моето семейство. Братя и сестри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06182"/>
                  </a:ext>
                </a:extLst>
              </a:tr>
              <a:tr h="459611">
                <a:tc>
                  <a:txBody>
                    <a:bodyPr/>
                    <a:lstStyle/>
                    <a:p>
                      <a:r>
                        <a:rPr lang="bg-BG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Моите баба и дядо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49582"/>
                  </a:ext>
                </a:extLst>
              </a:tr>
              <a:tr h="729096">
                <a:tc>
                  <a:txBody>
                    <a:bodyPr/>
                    <a:lstStyle/>
                    <a:p>
                      <a:r>
                        <a:rPr lang="bg-BG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ноември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/>
                        <a:t>Оформление на хартиен вариант на дървото и подвързването им в книга на групата.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5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1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7CD472-1F61-4C10-8A99-59BBA967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Анализ на резултатите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8D777D4-C9EC-4E62-A18E-B941EA208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060848"/>
            <a:ext cx="6591985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b="1" dirty="0">
                <a:latin typeface="Comic Sans MS" panose="030F0702030302020204" pitchFamily="66" charset="0"/>
              </a:rPr>
              <a:t>В края на месец ноември след проучвателна, изследователска и творческа дейност ще представим обобщено проследяване на постиженията от дейностите и реализацията на проекта. ( презентиране на проекта)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61B1CA0-ABEB-49F9-B5B8-3DBD46AA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293096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404664"/>
            <a:ext cx="3744415" cy="5976664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664"/>
            <a:ext cx="43924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24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атване">
  <a:themeElements>
    <a:clrScheme name="Загатване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451</Words>
  <Application>Microsoft Office PowerPoint</Application>
  <PresentationFormat>Презентация на цял екран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Wingdings 3</vt:lpstr>
      <vt:lpstr>Загатване</vt:lpstr>
      <vt:lpstr>Мини –проект ,,Моето родословно дърво,,</vt:lpstr>
      <vt:lpstr>Теоретична рамка на проекта:</vt:lpstr>
      <vt:lpstr>Цели на проекта</vt:lpstr>
      <vt:lpstr>Задачи на проекта</vt:lpstr>
      <vt:lpstr>Очаквани резултати </vt:lpstr>
      <vt:lpstr>Мото на проекта:,,Ръка за ръка,, Лого на проекта:         Продължителност на проекта: краткосрочен(в рамките на един месец – м.ноември) Обхват на проекта: в рамките на трета,,Б,, група,,Пчелички,, Вид на проекта: изследователски, практико-ориентиран</vt:lpstr>
      <vt:lpstr>График на провеждане:</vt:lpstr>
      <vt:lpstr>Анализ на резултатите</vt:lpstr>
      <vt:lpstr>Презентация на PowerPoint</vt:lpstr>
      <vt:lpstr>Презентация на PowerPoint</vt:lpstr>
      <vt:lpstr>Презентация на PowerPoint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-проект</dc:title>
  <dc:creator>Гергана</dc:creator>
  <cp:lastModifiedBy>User</cp:lastModifiedBy>
  <cp:revision>29</cp:revision>
  <dcterms:created xsi:type="dcterms:W3CDTF">2021-10-22T04:25:21Z</dcterms:created>
  <dcterms:modified xsi:type="dcterms:W3CDTF">2022-07-18T06:10:19Z</dcterms:modified>
</cp:coreProperties>
</file>