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4" r:id="rId12"/>
    <p:sldId id="265" r:id="rId13"/>
    <p:sldId id="269" r:id="rId14"/>
    <p:sldId id="270" r:id="rId15"/>
    <p:sldId id="271" r:id="rId16"/>
    <p:sldId id="266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809897" y="940526"/>
            <a:ext cx="10672354" cy="194636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Мини –проект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,,</a:t>
            </a:r>
            <a:r>
              <a:rPr lang="ru-RU" dirty="0" smtClean="0">
                <a:latin typeface="Comic Sans MS" panose="030F0702030302020204" pitchFamily="66" charset="0"/>
              </a:rPr>
              <a:t>Мо</a:t>
            </a:r>
            <a:r>
              <a:rPr lang="bg-BG" dirty="0" smtClean="0">
                <a:latin typeface="Comic Sans MS" panose="030F0702030302020204" pitchFamily="66" charset="0"/>
              </a:rPr>
              <a:t>ята първа готварска книга</a:t>
            </a:r>
            <a:r>
              <a:rPr lang="ru-RU" dirty="0" smtClean="0">
                <a:latin typeface="Comic Sans MS" panose="030F0702030302020204" pitchFamily="66" charset="0"/>
              </a:rPr>
              <a:t>,,</a:t>
            </a:r>
            <a:endParaRPr lang="bg-BG" dirty="0">
              <a:latin typeface="Comic Sans MS" panose="030F0702030302020204" pitchFamily="66" charset="0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201783" y="3886200"/>
            <a:ext cx="5199017" cy="227946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26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Изготвили</a:t>
            </a:r>
            <a:r>
              <a:rPr lang="ru-RU" sz="26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endParaRPr lang="ru-RU" sz="26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l"/>
            <a:r>
              <a:rPr lang="ru-RU" sz="2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Ст.учител</a:t>
            </a:r>
            <a:r>
              <a:rPr lang="ru-RU" sz="2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Весела </a:t>
            </a:r>
            <a:r>
              <a:rPr lang="ru-RU" sz="2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Янкова</a:t>
            </a:r>
            <a:endParaRPr lang="ru-RU" sz="26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l"/>
            <a:r>
              <a:rPr lang="ru-RU" sz="2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Ст.учител:Петя</a:t>
            </a:r>
            <a:r>
              <a:rPr lang="ru-RU" sz="2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ru-RU" sz="2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Недялкова</a:t>
            </a:r>
            <a:endParaRPr lang="ru-RU" sz="26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l"/>
            <a:r>
              <a:rPr lang="ru-RU" sz="26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вТора</a:t>
            </a:r>
            <a:r>
              <a:rPr lang="ru-RU" sz="26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ru-RU" sz="2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,,Б’’ </a:t>
            </a:r>
            <a:r>
              <a:rPr lang="ru-RU" sz="2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група</a:t>
            </a:r>
            <a:r>
              <a:rPr lang="ru-RU" sz="2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,,</a:t>
            </a:r>
            <a:r>
              <a:rPr lang="ru-RU" sz="2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Пчелички</a:t>
            </a:r>
            <a:r>
              <a:rPr lang="ru-RU" sz="2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,,</a:t>
            </a:r>
          </a:p>
          <a:p>
            <a:pPr algn="l"/>
            <a:endParaRPr lang="bg-BG" b="1" dirty="0">
              <a:solidFill>
                <a:schemeClr val="accent1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626" y="357228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" y="727166"/>
            <a:ext cx="5172892" cy="5738949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662" y="727166"/>
            <a:ext cx="5253829" cy="57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501606"/>
            <a:ext cx="4900506" cy="604288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628" y="501606"/>
            <a:ext cx="5670561" cy="61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650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7" y="609600"/>
            <a:ext cx="4849584" cy="5934891"/>
          </a:xfrm>
          <a:prstGeom prst="rect">
            <a:avLst/>
          </a:prstGeom>
        </p:spPr>
      </p:pic>
      <p:pic>
        <p:nvPicPr>
          <p:cNvPr id="5" name="Контейнер за съдържа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5" y="470263"/>
            <a:ext cx="4463623" cy="607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331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609600"/>
            <a:ext cx="5091793" cy="5817326"/>
          </a:xfrm>
          <a:prstGeom prst="rect">
            <a:avLst/>
          </a:prstGeom>
        </p:spPr>
      </p:pic>
      <p:pic>
        <p:nvPicPr>
          <p:cNvPr id="5" name="Контейнер за съдържа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738" y="609600"/>
            <a:ext cx="4694197" cy="58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609600"/>
            <a:ext cx="5083386" cy="5738949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931" y="609600"/>
            <a:ext cx="4830534" cy="57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9" y="609600"/>
            <a:ext cx="4734742" cy="5569131"/>
          </a:xfrm>
          <a:prstGeom prst="rect">
            <a:avLst/>
          </a:prstGeom>
        </p:spPr>
      </p:pic>
      <p:pic>
        <p:nvPicPr>
          <p:cNvPr id="5" name="Контейнер за съдържа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983" y="609600"/>
            <a:ext cx="5290457" cy="55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1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609600"/>
            <a:ext cx="4652312" cy="567363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172" y="609600"/>
            <a:ext cx="5048250" cy="567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365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4000" b="1" cap="none" dirty="0">
                <a:solidFill>
                  <a:schemeClr val="accent1"/>
                </a:solidFill>
                <a:latin typeface="Comic Sans MS" panose="030F0702030302020204" pitchFamily="66" charset="0"/>
              </a:rPr>
              <a:t>Благодарим Ви за вниманието!</a:t>
            </a:r>
            <a:endParaRPr lang="bg-BG" sz="4000" dirty="0">
              <a:solidFill>
                <a:schemeClr val="accent1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91" y="2679994"/>
            <a:ext cx="5199017" cy="3263606"/>
          </a:xfrm>
        </p:spPr>
      </p:pic>
    </p:spTree>
    <p:extLst>
      <p:ext uri="{BB962C8B-B14F-4D97-AF65-F5344CB8AC3E}">
        <p14:creationId xmlns:p14="http://schemas.microsoft.com/office/powerpoint/2010/main" val="535525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Теоретична рамка на проекта: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913774" y="1907178"/>
            <a:ext cx="10672980" cy="4585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cap="none" dirty="0" smtClean="0">
                <a:latin typeface="Comic Sans MS" panose="030F0702030302020204" pitchFamily="66" charset="0"/>
              </a:rPr>
              <a:t>За да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вървиш</a:t>
            </a:r>
            <a:r>
              <a:rPr lang="ru-RU" sz="1900" cap="none" dirty="0" smtClean="0">
                <a:latin typeface="Comic Sans MS" panose="030F0702030302020204" pitchFamily="66" charset="0"/>
              </a:rPr>
              <a:t>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напред</a:t>
            </a:r>
            <a:r>
              <a:rPr lang="ru-RU" sz="1900" cap="none" dirty="0" smtClean="0">
                <a:latin typeface="Comic Sans MS" panose="030F0702030302020204" pitchFamily="66" charset="0"/>
              </a:rPr>
              <a:t>, за да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знаеш</a:t>
            </a:r>
            <a:r>
              <a:rPr lang="ru-RU" sz="1900" cap="none" dirty="0" smtClean="0">
                <a:latin typeface="Comic Sans MS" panose="030F0702030302020204" pitchFamily="66" charset="0"/>
              </a:rPr>
              <a:t> към какво се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стремиш</a:t>
            </a:r>
            <a:r>
              <a:rPr lang="ru-RU" sz="1900" cap="none" dirty="0" smtClean="0">
                <a:latin typeface="Comic Sans MS" panose="030F0702030302020204" pitchFamily="66" charset="0"/>
              </a:rPr>
              <a:t>, трябва да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знаеш</a:t>
            </a:r>
            <a:r>
              <a:rPr lang="ru-RU" sz="1900" cap="none" dirty="0" smtClean="0">
                <a:latin typeface="Comic Sans MS" panose="030F0702030302020204" pitchFamily="66" charset="0"/>
              </a:rPr>
              <a:t> кой си и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откъде</a:t>
            </a:r>
            <a:r>
              <a:rPr lang="ru-RU" sz="1900" cap="none" dirty="0" smtClean="0">
                <a:latin typeface="Comic Sans MS" panose="030F0702030302020204" pitchFamily="66" charset="0"/>
              </a:rPr>
              <a:t>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идза</a:t>
            </a:r>
            <a:r>
              <a:rPr lang="ru-RU" sz="1900" cap="none" dirty="0" smtClean="0">
                <a:latin typeface="Comic Sans MS" panose="030F0702030302020204" pitchFamily="66" charset="0"/>
              </a:rPr>
              <a:t> да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вървиш</a:t>
            </a:r>
            <a:r>
              <a:rPr lang="ru-RU" sz="1900" cap="none" dirty="0" smtClean="0">
                <a:latin typeface="Comic Sans MS" panose="030F0702030302020204" pitchFamily="66" charset="0"/>
              </a:rPr>
              <a:t>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напред</a:t>
            </a:r>
            <a:r>
              <a:rPr lang="ru-RU" sz="1900" cap="none" dirty="0" smtClean="0">
                <a:latin typeface="Comic Sans MS" panose="030F0702030302020204" pitchFamily="66" charset="0"/>
              </a:rPr>
              <a:t>, за да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знаеш</a:t>
            </a:r>
            <a:r>
              <a:rPr lang="ru-RU" sz="1900" cap="none" dirty="0" smtClean="0">
                <a:latin typeface="Comic Sans MS" panose="030F0702030302020204" pitchFamily="66" charset="0"/>
              </a:rPr>
              <a:t> към какво се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стремиш</a:t>
            </a:r>
            <a:r>
              <a:rPr lang="ru-RU" sz="1900" cap="none" dirty="0" smtClean="0">
                <a:latin typeface="Comic Sans MS" panose="030F0702030302020204" pitchFamily="66" charset="0"/>
              </a:rPr>
              <a:t>, трябва да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знаеш</a:t>
            </a:r>
            <a:r>
              <a:rPr lang="ru-RU" sz="1900" cap="none" dirty="0" smtClean="0">
                <a:latin typeface="Comic Sans MS" panose="030F0702030302020204" pitchFamily="66" charset="0"/>
              </a:rPr>
              <a:t> кой си и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откъде</a:t>
            </a:r>
            <a:r>
              <a:rPr lang="ru-RU" sz="1900" cap="none" dirty="0" smtClean="0">
                <a:latin typeface="Comic Sans MS" panose="030F0702030302020204" pitchFamily="66" charset="0"/>
              </a:rPr>
              <a:t>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идваш</a:t>
            </a:r>
            <a:r>
              <a:rPr lang="ru-RU" sz="1900" cap="none" dirty="0" smtClean="0">
                <a:latin typeface="Comic Sans MS" panose="030F0702030302020204" pitchFamily="66" charset="0"/>
              </a:rPr>
              <a:t>,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защото</a:t>
            </a:r>
            <a:r>
              <a:rPr lang="ru-RU" sz="1900" cap="none" dirty="0" smtClean="0">
                <a:latin typeface="Comic Sans MS" panose="030F0702030302020204" pitchFamily="66" charset="0"/>
              </a:rPr>
              <a:t> няма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бъдеще</a:t>
            </a:r>
            <a:r>
              <a:rPr lang="ru-RU" sz="1900" cap="none" dirty="0" smtClean="0">
                <a:latin typeface="Comic Sans MS" panose="030F0702030302020204" pitchFamily="66" charset="0"/>
              </a:rPr>
              <a:t> без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минало</a:t>
            </a:r>
            <a:r>
              <a:rPr lang="ru-RU" sz="1900" cap="none" dirty="0" smtClean="0">
                <a:latin typeface="Comic Sans MS" panose="030F0702030302020204" pitchFamily="66" charset="0"/>
              </a:rPr>
              <a:t>. За да се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срещнеш</a:t>
            </a:r>
            <a:r>
              <a:rPr lang="ru-RU" sz="1900" cap="none" dirty="0" smtClean="0">
                <a:latin typeface="Comic Sans MS" panose="030F0702030302020204" pitchFamily="66" charset="0"/>
              </a:rPr>
              <a:t> с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миналото</a:t>
            </a:r>
            <a:r>
              <a:rPr lang="ru-RU" sz="1900" cap="none" dirty="0" smtClean="0">
                <a:latin typeface="Comic Sans MS" panose="030F0702030302020204" pitchFamily="66" charset="0"/>
              </a:rPr>
              <a:t>, трябва да се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върнеш</a:t>
            </a:r>
            <a:r>
              <a:rPr lang="ru-RU" sz="1900" cap="none" dirty="0" smtClean="0">
                <a:latin typeface="Comic Sans MS" panose="030F0702030302020204" pitchFamily="66" charset="0"/>
              </a:rPr>
              <a:t> и да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потърсиш</a:t>
            </a:r>
            <a:r>
              <a:rPr lang="ru-RU" sz="1900" cap="none" dirty="0" smtClean="0">
                <a:latin typeface="Comic Sans MS" panose="030F0702030302020204" pitchFamily="66" charset="0"/>
              </a:rPr>
              <a:t>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корените</a:t>
            </a:r>
            <a:r>
              <a:rPr lang="ru-RU" sz="1900" cap="none" dirty="0" smtClean="0">
                <a:latin typeface="Comic Sans MS" panose="030F0702030302020204" pitchFamily="66" charset="0"/>
              </a:rPr>
              <a:t> си,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хората</a:t>
            </a:r>
            <a:r>
              <a:rPr lang="ru-RU" sz="1900" cap="none" dirty="0" smtClean="0">
                <a:latin typeface="Comic Sans MS" panose="030F0702030302020204" pitchFamily="66" charset="0"/>
              </a:rPr>
              <a:t>,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живели</a:t>
            </a:r>
            <a:r>
              <a:rPr lang="ru-RU" sz="1900" cap="none" dirty="0" smtClean="0">
                <a:latin typeface="Comic Sans MS" panose="030F0702030302020204" pitchFamily="66" charset="0"/>
              </a:rPr>
              <a:t> много преди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теб</a:t>
            </a:r>
            <a:r>
              <a:rPr lang="ru-RU" sz="1900" cap="none" dirty="0" smtClean="0">
                <a:latin typeface="Comic Sans MS" panose="030F0702030302020204" pitchFamily="66" charset="0"/>
              </a:rPr>
              <a:t>, преди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твоите</a:t>
            </a:r>
            <a:r>
              <a:rPr lang="ru-RU" sz="1900" cap="none" dirty="0" smtClean="0">
                <a:latin typeface="Comic Sans MS" panose="030F0702030302020204" pitchFamily="66" charset="0"/>
              </a:rPr>
              <a:t> родители. Да се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срещнеш</a:t>
            </a:r>
            <a:r>
              <a:rPr lang="ru-RU" sz="1900" cap="none" dirty="0" smtClean="0">
                <a:latin typeface="Comic Sans MS" panose="030F0702030302020204" pitchFamily="66" charset="0"/>
              </a:rPr>
              <a:t> с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прадедите</a:t>
            </a:r>
            <a:r>
              <a:rPr lang="ru-RU" sz="1900" cap="none" dirty="0" smtClean="0">
                <a:latin typeface="Comic Sans MS" panose="030F0702030302020204" pitchFamily="66" charset="0"/>
              </a:rPr>
              <a:t> си е интересно и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вълнуващо</a:t>
            </a:r>
            <a:r>
              <a:rPr lang="ru-RU" sz="1900" cap="none" dirty="0" smtClean="0">
                <a:latin typeface="Comic Sans MS" panose="030F0702030302020204" pitchFamily="66" charset="0"/>
              </a:rPr>
              <a:t> – от една страна,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непознати</a:t>
            </a:r>
            <a:r>
              <a:rPr lang="ru-RU" sz="1900" cap="none" dirty="0" smtClean="0">
                <a:latin typeface="Comic Sans MS" panose="030F0702030302020204" pitchFamily="66" charset="0"/>
              </a:rPr>
              <a:t>,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далечни</a:t>
            </a:r>
            <a:r>
              <a:rPr lang="ru-RU" sz="1900" cap="none" dirty="0" smtClean="0">
                <a:latin typeface="Comic Sans MS" panose="030F0702030302020204" pitchFamily="66" charset="0"/>
              </a:rPr>
              <a:t> хора и в същото време носят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същата</a:t>
            </a:r>
            <a:r>
              <a:rPr lang="ru-RU" sz="1900" cap="none" dirty="0" smtClean="0">
                <a:latin typeface="Comic Sans MS" panose="030F0702030302020204" pitchFamily="66" charset="0"/>
              </a:rPr>
              <a:t> фамилия и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нерядко</a:t>
            </a:r>
            <a:r>
              <a:rPr lang="ru-RU" sz="1900" cap="none" dirty="0" smtClean="0">
                <a:latin typeface="Comic Sans MS" panose="030F0702030302020204" pitchFamily="66" charset="0"/>
              </a:rPr>
              <a:t>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познати</a:t>
            </a:r>
            <a:r>
              <a:rPr lang="ru-RU" sz="1900" cap="none" dirty="0" smtClean="0">
                <a:latin typeface="Comic Sans MS" panose="030F0702030302020204" pitchFamily="66" charset="0"/>
              </a:rPr>
              <a:t> черти.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Ето</a:t>
            </a:r>
            <a:r>
              <a:rPr lang="ru-RU" sz="1900" cap="none" dirty="0" smtClean="0">
                <a:latin typeface="Comic Sans MS" panose="030F0702030302020204" pitchFamily="66" charset="0"/>
              </a:rPr>
              <a:t> върху това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работят</a:t>
            </a:r>
            <a:r>
              <a:rPr lang="ru-RU" sz="1900" cap="none" dirty="0" smtClean="0">
                <a:latin typeface="Comic Sans MS" panose="030F0702030302020204" pitchFamily="66" charset="0"/>
              </a:rPr>
              <a:t>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деца</a:t>
            </a:r>
            <a:r>
              <a:rPr lang="ru-RU" sz="1900" cap="none" dirty="0" smtClean="0">
                <a:latin typeface="Comic Sans MS" panose="030F0702030302020204" pitchFamily="66" charset="0"/>
              </a:rPr>
              <a:t>, родители и учители от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група</a:t>
            </a:r>
            <a:r>
              <a:rPr lang="ru-RU" sz="1900" cap="none" dirty="0" smtClean="0">
                <a:latin typeface="Comic Sans MS" panose="030F0702030302020204" pitchFamily="66" charset="0"/>
              </a:rPr>
              <a:t> „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пчелички</a:t>
            </a:r>
            <a:r>
              <a:rPr lang="ru-RU" sz="1900" cap="none" dirty="0" smtClean="0">
                <a:latin typeface="Comic Sans MS" panose="030F0702030302020204" pitchFamily="66" charset="0"/>
              </a:rPr>
              <a:t>“ в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сътрудничество</a:t>
            </a:r>
            <a:r>
              <a:rPr lang="ru-RU" sz="1900" cap="none" dirty="0" smtClean="0">
                <a:latin typeface="Comic Sans MS" panose="030F0702030302020204" pitchFamily="66" charset="0"/>
              </a:rPr>
              <a:t>. Всяко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дете</a:t>
            </a:r>
            <a:r>
              <a:rPr lang="ru-RU" sz="1900" cap="none" dirty="0" smtClean="0">
                <a:latin typeface="Comic Sans MS" panose="030F0702030302020204" pitchFamily="66" charset="0"/>
              </a:rPr>
              <a:t> се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постара</a:t>
            </a:r>
            <a:r>
              <a:rPr lang="ru-RU" sz="1900" cap="none" dirty="0" smtClean="0">
                <a:latin typeface="Comic Sans MS" panose="030F0702030302020204" pitchFamily="66" charset="0"/>
              </a:rPr>
              <a:t> да представи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родословието</a:t>
            </a:r>
            <a:r>
              <a:rPr lang="ru-RU" sz="1900" cap="none" dirty="0" smtClean="0">
                <a:latin typeface="Comic Sans MS" panose="030F0702030302020204" pitchFamily="66" charset="0"/>
              </a:rPr>
              <a:t> си по свой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собствен</a:t>
            </a:r>
            <a:r>
              <a:rPr lang="ru-RU" sz="1900" cap="none" dirty="0" smtClean="0">
                <a:latin typeface="Comic Sans MS" panose="030F0702030302020204" pitchFamily="66" charset="0"/>
              </a:rPr>
              <a:t> начин –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оригинално</a:t>
            </a:r>
            <a:r>
              <a:rPr lang="ru-RU" sz="1900" cap="none" dirty="0" smtClean="0">
                <a:latin typeface="Comic Sans MS" panose="030F0702030302020204" pitchFamily="66" charset="0"/>
              </a:rPr>
              <a:t> и неповторимо – с много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любов</a:t>
            </a:r>
            <a:r>
              <a:rPr lang="ru-RU" sz="1900" cap="none" dirty="0" smtClean="0">
                <a:latin typeface="Comic Sans MS" panose="030F0702030302020204" pitchFamily="66" charset="0"/>
              </a:rPr>
              <a:t> към семейството, с уважение и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почит</a:t>
            </a:r>
            <a:r>
              <a:rPr lang="ru-RU" sz="1900" cap="none" dirty="0" smtClean="0">
                <a:latin typeface="Comic Sans MS" panose="030F0702030302020204" pitchFamily="66" charset="0"/>
              </a:rPr>
              <a:t> към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родовите</a:t>
            </a:r>
            <a:r>
              <a:rPr lang="ru-RU" sz="1900" cap="none" dirty="0" smtClean="0">
                <a:latin typeface="Comic Sans MS" panose="030F0702030302020204" pitchFamily="66" charset="0"/>
              </a:rPr>
              <a:t>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корени</a:t>
            </a:r>
            <a:r>
              <a:rPr lang="ru-RU" sz="1900" cap="none" dirty="0" smtClean="0">
                <a:latin typeface="Comic Sans MS" panose="030F0702030302020204" pitchFamily="66" charset="0"/>
              </a:rPr>
              <a:t>.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Малките</a:t>
            </a:r>
            <a:r>
              <a:rPr lang="ru-RU" sz="1900" cap="none" dirty="0" smtClean="0">
                <a:latin typeface="Comic Sans MS" panose="030F0702030302020204" pitchFamily="66" charset="0"/>
              </a:rPr>
              <a:t>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изследователи</a:t>
            </a:r>
            <a:r>
              <a:rPr lang="ru-RU" sz="1900" cap="none" dirty="0" smtClean="0">
                <a:latin typeface="Comic Sans MS" panose="030F0702030302020204" pitchFamily="66" charset="0"/>
              </a:rPr>
              <a:t> с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гордост</a:t>
            </a:r>
            <a:r>
              <a:rPr lang="ru-RU" sz="1900" cap="none" dirty="0" smtClean="0">
                <a:latin typeface="Comic Sans MS" panose="030F0702030302020204" pitchFamily="66" charset="0"/>
              </a:rPr>
              <a:t> и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вълнение</a:t>
            </a:r>
            <a:r>
              <a:rPr lang="ru-RU" sz="1900" cap="none" dirty="0" smtClean="0">
                <a:latin typeface="Comic Sans MS" panose="030F0702030302020204" pitchFamily="66" charset="0"/>
              </a:rPr>
              <a:t>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представиха</a:t>
            </a:r>
            <a:r>
              <a:rPr lang="ru-RU" sz="1900" cap="none" dirty="0" smtClean="0">
                <a:latin typeface="Comic Sans MS" panose="030F0702030302020204" pitchFamily="66" charset="0"/>
              </a:rPr>
              <a:t> своите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проекти</a:t>
            </a:r>
            <a:r>
              <a:rPr lang="ru-RU" sz="1900" cap="none" dirty="0" smtClean="0">
                <a:latin typeface="Comic Sans MS" panose="030F0702030302020204" pitchFamily="66" charset="0"/>
              </a:rPr>
              <a:t> пред своите </a:t>
            </a:r>
            <a:r>
              <a:rPr lang="ru-RU" sz="1900" cap="none" dirty="0" err="1" smtClean="0">
                <a:latin typeface="Comic Sans MS" panose="030F0702030302020204" pitchFamily="66" charset="0"/>
              </a:rPr>
              <a:t>връстници</a:t>
            </a:r>
            <a:r>
              <a:rPr lang="ru-RU" sz="1900" cap="none" dirty="0" smtClean="0">
                <a:latin typeface="Comic Sans MS" panose="030F0702030302020204" pitchFamily="66" charset="0"/>
              </a:rPr>
              <a:t> и учители.</a:t>
            </a:r>
          </a:p>
        </p:txBody>
      </p:sp>
    </p:spTree>
    <p:extLst>
      <p:ext uri="{BB962C8B-B14F-4D97-AF65-F5344CB8AC3E}">
        <p14:creationId xmlns:p14="http://schemas.microsoft.com/office/powerpoint/2010/main" val="14755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75597"/>
          </a:xfrm>
        </p:spPr>
        <p:txBody>
          <a:bodyPr/>
          <a:lstStyle/>
          <a:p>
            <a:r>
              <a:rPr lang="bg-BG" b="1" dirty="0">
                <a:solidFill>
                  <a:schemeClr val="accent1"/>
                </a:solidFill>
              </a:rPr>
              <a:t>Цели на проекта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1254034" y="2103120"/>
            <a:ext cx="9431383" cy="4023360"/>
          </a:xfrm>
        </p:spPr>
        <p:txBody>
          <a:bodyPr/>
          <a:lstStyle/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bg-BG" sz="2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1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.</a:t>
            </a:r>
            <a:r>
              <a:rPr lang="en-US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Изграждане на конкретни представи за връзка и взаимодействие между хората-семейни взаимоотношения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2.</a:t>
            </a:r>
            <a:r>
              <a:rPr lang="en-US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Създаване на неформални стратегии и нетрадиционни форми за сътрудничество между детската група и семейството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3.</a:t>
            </a:r>
            <a:r>
              <a:rPr lang="en-US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Провокиране на интерес и желание за съвместна дейност.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4.</a:t>
            </a:r>
            <a:r>
              <a:rPr lang="en-US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Възпитаване на уважение и любов към семейните ценности и корени.</a:t>
            </a:r>
            <a:r>
              <a:rPr lang="en-US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Формиране на положително емоционално отношение към </a:t>
            </a:r>
            <a:r>
              <a:rPr lang="bg-BG" sz="2200" b="1" cap="none" dirty="0" err="1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самоидентификацията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си.</a:t>
            </a: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867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Задачи на проекта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9836957" cy="3424107"/>
          </a:xfrm>
        </p:spPr>
        <p:txBody>
          <a:bodyPr/>
          <a:lstStyle/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1</a:t>
            </a:r>
            <a:r>
              <a:rPr lang="en-US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. 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Провокиране на интерес и инициативност у родителите към ефективно сътрудничество.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2.</a:t>
            </a:r>
            <a:r>
              <a:rPr lang="en-US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Насърчаване на чувствата на привързаност уважение и любов към родителите и близките си.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3.</a:t>
            </a:r>
            <a:r>
              <a:rPr lang="en-US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Формиране и развиване  у децата  на умения за изследователска и творческа работа заедно с учители и родители.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4.</a:t>
            </a:r>
            <a:r>
              <a:rPr lang="en-US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Осъзнаване на различието спрямо другите хора-семейство,</a:t>
            </a:r>
            <a:r>
              <a:rPr lang="en-US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роднини,</a:t>
            </a:r>
            <a:r>
              <a:rPr lang="en-US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2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връстници</a:t>
            </a: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71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Очаквани резултати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1959428" y="2367092"/>
            <a:ext cx="8921931" cy="3811639"/>
          </a:xfrm>
        </p:spPr>
        <p:txBody>
          <a:bodyPr/>
          <a:lstStyle/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bg-BG" sz="24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Назовава конкретни представи за връзка и взаимодействие между хората</a:t>
            </a:r>
            <a:r>
              <a:rPr lang="en-US" sz="24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4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(семейни отношения)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bg-BG" sz="24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Разпознава характеристиките на взаимоотношенията в семейството.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bg-BG" sz="24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Демонстрира уважение,</a:t>
            </a:r>
            <a:r>
              <a:rPr lang="en-US" sz="24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bg-BG" sz="2400" b="1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привързаност и обич към своите родители и близки</a:t>
            </a:r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5016137"/>
            <a:ext cx="2085975" cy="18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189997"/>
          </a:xfrm>
        </p:spPr>
        <p:txBody>
          <a:bodyPr>
            <a:normAutofit/>
          </a:bodyPr>
          <a:lstStyle/>
          <a:p>
            <a:r>
              <a:rPr lang="bg-BG" sz="2800" b="1" cap="none" dirty="0">
                <a:solidFill>
                  <a:schemeClr val="accent1"/>
                </a:solidFill>
                <a:latin typeface="Comic Sans MS" panose="030F0702030302020204" pitchFamily="66" charset="0"/>
              </a:rPr>
              <a:t>Мото на </a:t>
            </a:r>
            <a:r>
              <a:rPr lang="bg-BG" sz="2800" b="1" cap="none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проекта:,,Ръка</a:t>
            </a:r>
            <a:r>
              <a:rPr lang="bg-BG" sz="2800" b="1" cap="none" dirty="0">
                <a:solidFill>
                  <a:schemeClr val="accent1"/>
                </a:solidFill>
                <a:latin typeface="Comic Sans MS" panose="030F0702030302020204" pitchFamily="66" charset="0"/>
              </a:rPr>
              <a:t> за ръка,,</a:t>
            </a:r>
            <a:br>
              <a:rPr lang="bg-BG" sz="2800" b="1" cap="none" dirty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bg-BG" sz="2800" b="1" cap="none" dirty="0">
                <a:solidFill>
                  <a:schemeClr val="accent1"/>
                </a:solidFill>
                <a:latin typeface="Comic Sans MS" panose="030F0702030302020204" pitchFamily="66" charset="0"/>
              </a:rPr>
              <a:t>Лого на проекта:</a:t>
            </a:r>
            <a:br>
              <a:rPr lang="bg-BG" sz="2800" b="1" cap="none" dirty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endParaRPr lang="bg-BG" sz="28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913774" y="3814354"/>
            <a:ext cx="10363826" cy="1976845"/>
          </a:xfrm>
        </p:spPr>
        <p:txBody>
          <a:bodyPr/>
          <a:lstStyle/>
          <a:p>
            <a:r>
              <a:rPr lang="bg-BG" sz="2500" b="1" cap="none" dirty="0">
                <a:solidFill>
                  <a:schemeClr val="accent1"/>
                </a:solidFill>
                <a:latin typeface="Comic Sans MS" panose="030F0702030302020204" pitchFamily="66" charset="0"/>
                <a:ea typeface="+mj-ea"/>
                <a:cs typeface="+mj-cs"/>
              </a:rPr>
              <a:t>Продължителност на проекта</a:t>
            </a:r>
            <a: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:</a:t>
            </a:r>
            <a:r>
              <a:rPr lang="en-US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краткосрочен(в рамките на един месец</a:t>
            </a:r>
            <a:r>
              <a:rPr lang="en-US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 – </a:t>
            </a:r>
            <a:r>
              <a:rPr lang="bg-BG" sz="2500" cap="none" dirty="0" err="1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м.ноември</a:t>
            </a:r>
            <a: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)</a:t>
            </a:r>
            <a:b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bg-BG" sz="2500" b="1" cap="none" dirty="0">
                <a:solidFill>
                  <a:schemeClr val="accent1"/>
                </a:solidFill>
                <a:latin typeface="Comic Sans MS" panose="030F0702030302020204" pitchFamily="66" charset="0"/>
                <a:ea typeface="+mj-ea"/>
                <a:cs typeface="+mj-cs"/>
              </a:rPr>
              <a:t>Обхват на проекта</a:t>
            </a:r>
            <a: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:</a:t>
            </a:r>
            <a:r>
              <a:rPr lang="en-US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в рамките на </a:t>
            </a:r>
            <a:r>
              <a:rPr lang="bg-BG" sz="2500" cap="none" dirty="0" err="1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в</a:t>
            </a:r>
            <a:r>
              <a:rPr lang="bg-BG" sz="2500" cap="none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тора,,</a:t>
            </a:r>
            <a:r>
              <a:rPr lang="bg-BG" sz="2500" cap="none" dirty="0" err="1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Б</a:t>
            </a:r>
            <a: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,, </a:t>
            </a:r>
            <a:r>
              <a:rPr lang="bg-BG" sz="2500" cap="none" dirty="0" err="1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група,,Пчелички</a:t>
            </a:r>
            <a: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,,</a:t>
            </a:r>
            <a:b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bg-BG" sz="2500" b="1" cap="none" dirty="0">
                <a:solidFill>
                  <a:schemeClr val="accent1"/>
                </a:solidFill>
                <a:latin typeface="Comic Sans MS" panose="030F0702030302020204" pitchFamily="66" charset="0"/>
                <a:ea typeface="+mj-ea"/>
                <a:cs typeface="+mj-cs"/>
              </a:rPr>
              <a:t>Вид на проекта</a:t>
            </a:r>
            <a: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:</a:t>
            </a:r>
            <a:r>
              <a:rPr lang="en-US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изследователски,</a:t>
            </a:r>
            <a:r>
              <a:rPr lang="en-US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bg-BG" sz="25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+mj-ea"/>
                <a:cs typeface="+mj-cs"/>
              </a:rPr>
              <a:t>практико-ориентиран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053" y="1615543"/>
            <a:ext cx="2743438" cy="205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995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27849"/>
          </a:xfrm>
        </p:spPr>
        <p:txBody>
          <a:bodyPr/>
          <a:lstStyle/>
          <a:p>
            <a:r>
              <a:rPr lang="bg-BG" b="1" cap="none" dirty="0">
                <a:solidFill>
                  <a:schemeClr val="accent1"/>
                </a:solidFill>
                <a:latin typeface="Comic Sans MS" panose="030F0702030302020204" pitchFamily="66" charset="0"/>
              </a:rPr>
              <a:t>График на провеждане</a:t>
            </a:r>
            <a:r>
              <a:rPr lang="bg-BG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:</a:t>
            </a:r>
            <a:endParaRPr lang="bg-BG" dirty="0"/>
          </a:p>
        </p:txBody>
      </p:sp>
      <p:graphicFrame>
        <p:nvGraphicFramePr>
          <p:cNvPr id="6" name="Контейнер за съдържание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33580955"/>
              </p:ext>
            </p:extLst>
          </p:nvPr>
        </p:nvGraphicFramePr>
        <p:xfrm>
          <a:off x="1606731" y="2366963"/>
          <a:ext cx="8830492" cy="3415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399">
                  <a:extLst>
                    <a:ext uri="{9D8B030D-6E8A-4147-A177-3AD203B41FA5}">
                      <a16:colId xmlns:a16="http://schemas.microsoft.com/office/drawing/2014/main" val="3270457294"/>
                    </a:ext>
                  </a:extLst>
                </a:gridCol>
                <a:gridCol w="2132944">
                  <a:extLst>
                    <a:ext uri="{9D8B030D-6E8A-4147-A177-3AD203B41FA5}">
                      <a16:colId xmlns:a16="http://schemas.microsoft.com/office/drawing/2014/main" val="1907326869"/>
                    </a:ext>
                  </a:extLst>
                </a:gridCol>
                <a:gridCol w="5434149">
                  <a:extLst>
                    <a:ext uri="{9D8B030D-6E8A-4147-A177-3AD203B41FA5}">
                      <a16:colId xmlns:a16="http://schemas.microsoft.com/office/drawing/2014/main" val="1675310761"/>
                    </a:ext>
                  </a:extLst>
                </a:gridCol>
              </a:tblGrid>
              <a:tr h="426973"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№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Месец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Дейност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768067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1.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ноември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Интервюиране на родители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283024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2.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ноември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latin typeface="Comic Sans MS" panose="030F0702030302020204" pitchFamily="66" charset="0"/>
                        </a:rPr>
                        <a:t>Проучване</a:t>
                      </a:r>
                      <a:r>
                        <a:rPr lang="ru-RU" b="1" dirty="0" smtClean="0">
                          <a:latin typeface="Comic Sans MS" panose="030F0702030302020204" pitchFamily="66" charset="0"/>
                        </a:rPr>
                        <a:t> на </a:t>
                      </a:r>
                      <a:r>
                        <a:rPr lang="ru-RU" b="1" dirty="0" err="1" smtClean="0">
                          <a:latin typeface="Comic Sans MS" panose="030F0702030302020204" pitchFamily="66" charset="0"/>
                        </a:rPr>
                        <a:t>семейния</a:t>
                      </a:r>
                      <a:r>
                        <a:rPr lang="ru-RU" b="1" dirty="0" smtClean="0">
                          <a:latin typeface="Comic Sans MS" panose="030F0702030302020204" pitchFamily="66" charset="0"/>
                        </a:rPr>
                        <a:t> архив - снимки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188858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3.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ноември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Comic Sans MS" panose="030F0702030302020204" pitchFamily="66" charset="0"/>
                        </a:rPr>
                        <a:t>Създаване</a:t>
                      </a:r>
                      <a:r>
                        <a:rPr lang="bg-BG" b="1" baseline="0" dirty="0" smtClean="0">
                          <a:latin typeface="Comic Sans MS" panose="030F0702030302020204" pitchFamily="66" charset="0"/>
                        </a:rPr>
                        <a:t> на индивидуална рецепта и страница за всяко дете</a:t>
                      </a:r>
                      <a:endParaRPr lang="bg-BG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071843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4.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ноември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Comic Sans MS" panose="030F0702030302020204" pitchFamily="66" charset="0"/>
                        </a:rPr>
                        <a:t>Събиране на изготвените страници</a:t>
                      </a:r>
                      <a:r>
                        <a:rPr lang="bg-BG" b="1" baseline="0" dirty="0" smtClean="0">
                          <a:latin typeface="Comic Sans MS" panose="030F0702030302020204" pitchFamily="66" charset="0"/>
                        </a:rPr>
                        <a:t> с рецепти и снимки</a:t>
                      </a:r>
                      <a:endParaRPr lang="bg-BG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368168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5.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ноември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Comic Sans MS" panose="030F0702030302020204" pitchFamily="66" charset="0"/>
                        </a:rPr>
                        <a:t>Оформянето на книгата</a:t>
                      </a:r>
                      <a:endParaRPr lang="bg-BG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724610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6.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ноември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Comic Sans MS" panose="030F0702030302020204" pitchFamily="66" charset="0"/>
                        </a:rPr>
                        <a:t>Подвързване</a:t>
                      </a:r>
                      <a:r>
                        <a:rPr lang="bg-BG" b="1" baseline="0" dirty="0" smtClean="0">
                          <a:latin typeface="Comic Sans MS" panose="030F0702030302020204" pitchFamily="66" charset="0"/>
                        </a:rPr>
                        <a:t> на книгата</a:t>
                      </a:r>
                      <a:endParaRPr lang="bg-BG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211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8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84157"/>
          </a:xfrm>
        </p:spPr>
        <p:txBody>
          <a:bodyPr/>
          <a:lstStyle/>
          <a:p>
            <a:r>
              <a:rPr lang="bg-BG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Анализ на резултатите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3161211" y="1985554"/>
            <a:ext cx="6061166" cy="20116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Comic Sans MS" panose="030F0702030302020204" pitchFamily="66" charset="0"/>
              </a:rPr>
              <a:t>В края на месец </a:t>
            </a:r>
            <a:r>
              <a:rPr lang="ru-RU" dirty="0" err="1">
                <a:latin typeface="Comic Sans MS" panose="030F0702030302020204" pitchFamily="66" charset="0"/>
              </a:rPr>
              <a:t>ноември</a:t>
            </a:r>
            <a:r>
              <a:rPr lang="ru-RU" dirty="0">
                <a:latin typeface="Comic Sans MS" panose="030F0702030302020204" pitchFamily="66" charset="0"/>
              </a:rPr>
              <a:t> след </a:t>
            </a:r>
            <a:r>
              <a:rPr lang="ru-RU" dirty="0" err="1">
                <a:latin typeface="Comic Sans MS" panose="030F0702030302020204" pitchFamily="66" charset="0"/>
              </a:rPr>
              <a:t>проучвателна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изследователска</a:t>
            </a:r>
            <a:r>
              <a:rPr lang="ru-RU" dirty="0">
                <a:latin typeface="Comic Sans MS" panose="030F0702030302020204" pitchFamily="66" charset="0"/>
              </a:rPr>
              <a:t> и </a:t>
            </a:r>
            <a:r>
              <a:rPr lang="ru-RU" dirty="0" err="1">
                <a:latin typeface="Comic Sans MS" panose="030F0702030302020204" pitchFamily="66" charset="0"/>
              </a:rPr>
              <a:t>творческа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дейност</a:t>
            </a:r>
            <a:r>
              <a:rPr lang="ru-RU" dirty="0">
                <a:latin typeface="Comic Sans MS" panose="030F0702030302020204" pitchFamily="66" charset="0"/>
              </a:rPr>
              <a:t> ще представим обобщено </a:t>
            </a:r>
            <a:r>
              <a:rPr lang="ru-RU" dirty="0" err="1">
                <a:latin typeface="Comic Sans MS" panose="030F0702030302020204" pitchFamily="66" charset="0"/>
              </a:rPr>
              <a:t>проследяване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постиженията</a:t>
            </a:r>
            <a:r>
              <a:rPr lang="ru-RU" dirty="0">
                <a:latin typeface="Comic Sans MS" panose="030F0702030302020204" pitchFamily="66" charset="0"/>
              </a:rPr>
              <a:t> от дейностите и </a:t>
            </a:r>
            <a:r>
              <a:rPr lang="ru-RU" dirty="0" err="1">
                <a:latin typeface="Comic Sans MS" panose="030F0702030302020204" pitchFamily="66" charset="0"/>
              </a:rPr>
              <a:t>реализацията</a:t>
            </a:r>
            <a:r>
              <a:rPr lang="ru-RU" dirty="0">
                <a:latin typeface="Comic Sans MS" panose="030F0702030302020204" pitchFamily="66" charset="0"/>
              </a:rPr>
              <a:t> на проекта. ( </a:t>
            </a:r>
            <a:r>
              <a:rPr lang="ru-RU" dirty="0" err="1">
                <a:latin typeface="Comic Sans MS" panose="030F0702030302020204" pitchFamily="66" charset="0"/>
              </a:rPr>
              <a:t>презентиране</a:t>
            </a:r>
            <a:r>
              <a:rPr lang="ru-RU" dirty="0">
                <a:latin typeface="Comic Sans MS" panose="030F0702030302020204" pitchFamily="66" charset="0"/>
              </a:rPr>
              <a:t> на проекта)</a:t>
            </a:r>
          </a:p>
          <a:p>
            <a:pPr marL="0" indent="0">
              <a:buNone/>
            </a:pP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31" y="399723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39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46994" cy="2918011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260769" y="1249788"/>
            <a:ext cx="3061182" cy="375328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71" y="1"/>
            <a:ext cx="3635830" cy="3497930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18094"/>
            <a:ext cx="3346994" cy="3491712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6170" y="3775166"/>
            <a:ext cx="3635829" cy="30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077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чица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Капчица</Template>
  <TotalTime>89</TotalTime>
  <Words>471</Words>
  <Application>Microsoft Office PowerPoint</Application>
  <PresentationFormat>Широк екран</PresentationFormat>
  <Paragraphs>48</Paragraphs>
  <Slides>17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17</vt:i4>
      </vt:variant>
    </vt:vector>
  </HeadingPairs>
  <TitlesOfParts>
    <vt:vector size="23" baseType="lpstr">
      <vt:lpstr>Arial</vt:lpstr>
      <vt:lpstr>Century Gothic</vt:lpstr>
      <vt:lpstr>Comic Sans MS</vt:lpstr>
      <vt:lpstr>Tw Cen MT</vt:lpstr>
      <vt:lpstr>Wingdings 3</vt:lpstr>
      <vt:lpstr>Капчица</vt:lpstr>
      <vt:lpstr>Мини –проект ,,Моята първа готварска книга,,</vt:lpstr>
      <vt:lpstr>Теоретична рамка на проекта:</vt:lpstr>
      <vt:lpstr>Цели на проекта</vt:lpstr>
      <vt:lpstr>Задачи на проекта</vt:lpstr>
      <vt:lpstr>Очаквани резултати</vt:lpstr>
      <vt:lpstr>Мото на проекта:,,Ръка за ръка,, Лого на проекта: </vt:lpstr>
      <vt:lpstr>График на провеждане:</vt:lpstr>
      <vt:lpstr>Анализ на резултатите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Благодарим Ви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 –проект ,,Моята първа готварска книга,,</dc:title>
  <dc:creator>User</dc:creator>
  <cp:lastModifiedBy>User</cp:lastModifiedBy>
  <cp:revision>12</cp:revision>
  <dcterms:created xsi:type="dcterms:W3CDTF">2022-07-04T06:53:17Z</dcterms:created>
  <dcterms:modified xsi:type="dcterms:W3CDTF">2022-07-06T05:49:57Z</dcterms:modified>
</cp:coreProperties>
</file>